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7" r:id="rId2"/>
    <p:sldId id="259" r:id="rId3"/>
    <p:sldId id="260" r:id="rId4"/>
    <p:sldId id="261" r:id="rId5"/>
    <p:sldId id="262" r:id="rId6"/>
    <p:sldId id="264" r:id="rId7"/>
    <p:sldId id="265" r:id="rId8"/>
    <p:sldId id="287" r:id="rId9"/>
    <p:sldId id="288" r:id="rId10"/>
    <p:sldId id="289" r:id="rId11"/>
    <p:sldId id="290" r:id="rId12"/>
    <p:sldId id="291" r:id="rId13"/>
    <p:sldId id="292" r:id="rId14"/>
    <p:sldId id="293" r:id="rId15"/>
    <p:sldId id="266" r:id="rId16"/>
    <p:sldId id="268" r:id="rId17"/>
    <p:sldId id="269" r:id="rId18"/>
    <p:sldId id="294" r:id="rId19"/>
    <p:sldId id="277" r:id="rId20"/>
    <p:sldId id="278" r:id="rId21"/>
    <p:sldId id="279" r:id="rId22"/>
    <p:sldId id="280" r:id="rId23"/>
    <p:sldId id="286" r:id="rId24"/>
    <p:sldId id="295" r:id="rId25"/>
    <p:sldId id="283" r:id="rId26"/>
    <p:sldId id="296" r:id="rId27"/>
    <p:sldId id="29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3835" autoAdjust="0"/>
  </p:normalViewPr>
  <p:slideViewPr>
    <p:cSldViewPr snapToGrid="0">
      <p:cViewPr>
        <p:scale>
          <a:sx n="75" d="100"/>
          <a:sy n="75" d="100"/>
        </p:scale>
        <p:origin x="1836"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User\development\CarPrice\cars_info.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development\CarPrice\cars_info.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MX"/>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CA"/>
              <a:t>Marker Share Top Brands Australia Car Market Data</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70EA-405E-8509-E32436F3A0D2}"/>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70EA-405E-8509-E32436F3A0D2}"/>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70EA-405E-8509-E32436F3A0D2}"/>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70EA-405E-8509-E32436F3A0D2}"/>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70EA-405E-8509-E32436F3A0D2}"/>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70EA-405E-8509-E32436F3A0D2}"/>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70EA-405E-8509-E32436F3A0D2}"/>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70EA-405E-8509-E32436F3A0D2}"/>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1-70EA-405E-8509-E32436F3A0D2}"/>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3-70EA-405E-8509-E32436F3A0D2}"/>
              </c:ext>
            </c:extLst>
          </c:dPt>
          <c:dPt>
            <c:idx val="10"/>
            <c:bubble3D val="0"/>
            <c:spPr>
              <a:solidFill>
                <a:schemeClr val="accent5">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5-70EA-405E-8509-E32436F3A0D2}"/>
              </c:ext>
            </c:extLst>
          </c:dPt>
          <c:dPt>
            <c:idx val="11"/>
            <c:bubble3D val="0"/>
            <c:spPr>
              <a:solidFill>
                <a:schemeClr val="accent6">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7-70EA-405E-8509-E32436F3A0D2}"/>
              </c:ext>
            </c:extLst>
          </c:dPt>
          <c:dLbls>
            <c:dLbl>
              <c:idx val="2"/>
              <c:layout>
                <c:manualLayout>
                  <c:x val="-0.11059461529046613"/>
                  <c:y val="-3.494805771299019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70EA-405E-8509-E32436F3A0D2}"/>
                </c:ext>
              </c:extLst>
            </c:dLbl>
            <c:dLbl>
              <c:idx val="3"/>
              <c:layout>
                <c:manualLayout>
                  <c:x val="-6.1075456440802707E-2"/>
                  <c:y val="-7.8977599423227601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70EA-405E-8509-E32436F3A0D2}"/>
                </c:ext>
              </c:extLst>
            </c:dLbl>
            <c:dLbl>
              <c:idx val="4"/>
              <c:layout>
                <c:manualLayout>
                  <c:x val="-4.5633096181829501E-2"/>
                  <c:y val="-9.9287078332007589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70EA-405E-8509-E32436F3A0D2}"/>
                </c:ext>
              </c:extLst>
            </c:dLbl>
            <c:dLbl>
              <c:idx val="5"/>
              <c:layout>
                <c:manualLayout>
                  <c:x val="-2.9018891570403927E-4"/>
                  <c:y val="-8.6040082106649263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B-70EA-405E-8509-E32436F3A0D2}"/>
                </c:ext>
              </c:extLst>
            </c:dLbl>
            <c:dLbl>
              <c:idx val="6"/>
              <c:layout>
                <c:manualLayout>
                  <c:x val="4.951518365903744E-2"/>
                  <c:y val="-0.10372637869755498"/>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D-70EA-405E-8509-E32436F3A0D2}"/>
                </c:ext>
              </c:extLst>
            </c:dLbl>
            <c:dLbl>
              <c:idx val="7"/>
              <c:layout>
                <c:manualLayout>
                  <c:x val="6.2482879583225882E-2"/>
                  <c:y val="-8.1611413120018031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F-70EA-405E-8509-E32436F3A0D2}"/>
                </c:ext>
              </c:extLst>
            </c:dLbl>
            <c:dLbl>
              <c:idx val="8"/>
              <c:layout>
                <c:manualLayout>
                  <c:x val="7.1199848524315087E-2"/>
                  <c:y val="-5.4628032449405797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11-70EA-405E-8509-E32436F3A0D2}"/>
                </c:ext>
              </c:extLst>
            </c:dLbl>
            <c:dLbl>
              <c:idx val="9"/>
              <c:layout>
                <c:manualLayout>
                  <c:x val="7.8674405204569128E-2"/>
                  <c:y val="-2.274793679407387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13-70EA-405E-8509-E32436F3A0D2}"/>
                </c:ext>
              </c:extLst>
            </c:dLbl>
            <c:dLbl>
              <c:idx val="10"/>
              <c:layout>
                <c:manualLayout>
                  <c:x val="7.871965386550675E-2"/>
                  <c:y val="3.562820822198518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15-70EA-405E-8509-E32436F3A0D2}"/>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DataVisualization!$L$4:$L$15</c:f>
              <c:strCache>
                <c:ptCount val="12"/>
                <c:pt idx="0">
                  <c:v>Toyota</c:v>
                </c:pt>
                <c:pt idx="1">
                  <c:v>Holden</c:v>
                </c:pt>
                <c:pt idx="2">
                  <c:v>Ford</c:v>
                </c:pt>
                <c:pt idx="3">
                  <c:v>Mazda</c:v>
                </c:pt>
                <c:pt idx="4">
                  <c:v>Hyundai</c:v>
                </c:pt>
                <c:pt idx="5">
                  <c:v>Mitsubishi</c:v>
                </c:pt>
                <c:pt idx="6">
                  <c:v>Volkswagen</c:v>
                </c:pt>
                <c:pt idx="7">
                  <c:v>Nissan</c:v>
                </c:pt>
                <c:pt idx="8">
                  <c:v>Kia</c:v>
                </c:pt>
                <c:pt idx="9">
                  <c:v>Subaru</c:v>
                </c:pt>
                <c:pt idx="10">
                  <c:v>Mercedes-Benz</c:v>
                </c:pt>
                <c:pt idx="11">
                  <c:v>Other </c:v>
                </c:pt>
              </c:strCache>
            </c:strRef>
          </c:cat>
          <c:val>
            <c:numRef>
              <c:f>DataVisualization!$N$4:$N$15</c:f>
              <c:numCache>
                <c:formatCode>0%</c:formatCode>
                <c:ptCount val="12"/>
                <c:pt idx="0">
                  <c:v>0.16236508681370249</c:v>
                </c:pt>
                <c:pt idx="1">
                  <c:v>8.8280150164242135E-2</c:v>
                </c:pt>
                <c:pt idx="2">
                  <c:v>8.7400281557954013E-2</c:v>
                </c:pt>
                <c:pt idx="3">
                  <c:v>6.8453777569216334E-2</c:v>
                </c:pt>
                <c:pt idx="4">
                  <c:v>6.3761145002346323E-2</c:v>
                </c:pt>
                <c:pt idx="5">
                  <c:v>6.2998592210229937E-2</c:v>
                </c:pt>
                <c:pt idx="6">
                  <c:v>5.9772407320506801E-2</c:v>
                </c:pt>
                <c:pt idx="7">
                  <c:v>5.912717034256218E-2</c:v>
                </c:pt>
                <c:pt idx="8">
                  <c:v>4.3641482871891131E-2</c:v>
                </c:pt>
                <c:pt idx="9">
                  <c:v>3.8420929141248242E-2</c:v>
                </c:pt>
                <c:pt idx="10">
                  <c:v>3.6661191928671982E-2</c:v>
                </c:pt>
                <c:pt idx="11">
                  <c:v>0.22911778507742844</c:v>
                </c:pt>
              </c:numCache>
            </c:numRef>
          </c:val>
          <c:extLst>
            <c:ext xmlns:c16="http://schemas.microsoft.com/office/drawing/2014/chart" uri="{C3380CC4-5D6E-409C-BE32-E72D297353CC}">
              <c16:uniqueId val="{00000018-70EA-405E-8509-E32436F3A0D2}"/>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MX"/>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Total of Carper Manufacturing</a:t>
            </a:r>
            <a:r>
              <a:rPr lang="en-US" baseline="0" dirty="0"/>
              <a:t> Year</a:t>
            </a:r>
          </a:p>
          <a:p>
            <a:pPr>
              <a:defRPr/>
            </a:pPr>
            <a:r>
              <a:rPr lang="en-US" baseline="0" dirty="0"/>
              <a:t> (1989-2022)</a:t>
            </a:r>
            <a:endParaRPr lang="en-US" dirty="0"/>
          </a:p>
        </c:rich>
      </c:tx>
      <c:layout>
        <c:manualLayout>
          <c:xMode val="edge"/>
          <c:yMode val="edge"/>
          <c:x val="4.7496233489239849E-2"/>
          <c:y val="2.978683357456955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rgbClr val="FF9900"/>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rgbClr val="FF9900"/>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rgbClr val="FF9900"/>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rgbClr val="FF9900"/>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rgbClr val="FF9900"/>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rgbClr val="FF9900"/>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1439946490136579E-2"/>
          <c:y val="0.14105443631789003"/>
          <c:w val="0.76233770335389517"/>
          <c:h val="0.64717706881890313"/>
        </c:manualLayout>
      </c:layout>
      <c:lineChart>
        <c:grouping val="standard"/>
        <c:varyColors val="0"/>
        <c:ser>
          <c:idx val="0"/>
          <c:order val="0"/>
          <c:tx>
            <c:v>Total</c:v>
          </c:tx>
          <c:spPr>
            <a:ln w="34925" cap="rnd">
              <a:solidFill>
                <a:srgbClr val="FF9900"/>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rgbClr val="FF9900"/>
                </a:solidFill>
                <a:round/>
              </a:ln>
              <a:effectLst>
                <a:outerShdw blurRad="57150" dist="19050" dir="5400000" algn="ctr" rotWithShape="0">
                  <a:srgbClr val="000000">
                    <a:alpha val="63000"/>
                  </a:srgbClr>
                </a:outerShdw>
              </a:effectLst>
            </c:spPr>
          </c:marker>
          <c:trendline>
            <c:spPr>
              <a:ln w="19050" cap="rnd">
                <a:solidFill>
                  <a:schemeClr val="accent1"/>
                </a:solidFill>
              </a:ln>
              <a:effectLst/>
            </c:spPr>
            <c:trendlineType val="linear"/>
            <c:dispRSqr val="0"/>
            <c:dispEq val="0"/>
          </c:trendline>
          <c:cat>
            <c:strLit>
              <c:ptCount val="34"/>
              <c:pt idx="0">
                <c:v>1989</c:v>
              </c:pt>
              <c:pt idx="1">
                <c:v>1990</c:v>
              </c:pt>
              <c:pt idx="2">
                <c:v>1991</c:v>
              </c:pt>
              <c:pt idx="3">
                <c:v>1992</c:v>
              </c:pt>
              <c:pt idx="4">
                <c:v>1993</c:v>
              </c:pt>
              <c:pt idx="5">
                <c:v>1994</c:v>
              </c:pt>
              <c:pt idx="6">
                <c:v>1995</c:v>
              </c:pt>
              <c:pt idx="7">
                <c:v>1996</c:v>
              </c:pt>
              <c:pt idx="8">
                <c:v>1997</c:v>
              </c:pt>
              <c:pt idx="9">
                <c:v>1998</c:v>
              </c:pt>
              <c:pt idx="10">
                <c:v>1999</c:v>
              </c:pt>
              <c:pt idx="11">
                <c:v>2000</c:v>
              </c:pt>
              <c:pt idx="12">
                <c:v>2001</c:v>
              </c:pt>
              <c:pt idx="13">
                <c:v>2002</c:v>
              </c:pt>
              <c:pt idx="14">
                <c:v>2003</c:v>
              </c:pt>
              <c:pt idx="15">
                <c:v>2004</c:v>
              </c:pt>
              <c:pt idx="16">
                <c:v>2005</c:v>
              </c:pt>
              <c:pt idx="17">
                <c:v>2006</c:v>
              </c:pt>
              <c:pt idx="18">
                <c:v>2007</c:v>
              </c:pt>
              <c:pt idx="19">
                <c:v>2008</c:v>
              </c:pt>
              <c:pt idx="20">
                <c:v>2009</c:v>
              </c:pt>
              <c:pt idx="21">
                <c:v>2010</c:v>
              </c:pt>
              <c:pt idx="22">
                <c:v>2011</c:v>
              </c:pt>
              <c:pt idx="23">
                <c:v>2012</c:v>
              </c:pt>
              <c:pt idx="24">
                <c:v>2013</c:v>
              </c:pt>
              <c:pt idx="25">
                <c:v>2014</c:v>
              </c:pt>
              <c:pt idx="26">
                <c:v>2015</c:v>
              </c:pt>
              <c:pt idx="27">
                <c:v>2016</c:v>
              </c:pt>
              <c:pt idx="28">
                <c:v>2017</c:v>
              </c:pt>
              <c:pt idx="29">
                <c:v>2018</c:v>
              </c:pt>
              <c:pt idx="30">
                <c:v>2019</c:v>
              </c:pt>
              <c:pt idx="31">
                <c:v>2020</c:v>
              </c:pt>
              <c:pt idx="32">
                <c:v>2021</c:v>
              </c:pt>
              <c:pt idx="33">
                <c:v>2022</c:v>
              </c:pt>
            </c:strLit>
          </c:cat>
          <c:val>
            <c:numLit>
              <c:formatCode>General</c:formatCode>
              <c:ptCount val="34"/>
              <c:pt idx="0">
                <c:v>2</c:v>
              </c:pt>
              <c:pt idx="1">
                <c:v>2</c:v>
              </c:pt>
              <c:pt idx="2">
                <c:v>2</c:v>
              </c:pt>
              <c:pt idx="3">
                <c:v>1</c:v>
              </c:pt>
              <c:pt idx="4">
                <c:v>4</c:v>
              </c:pt>
              <c:pt idx="5">
                <c:v>3</c:v>
              </c:pt>
              <c:pt idx="6">
                <c:v>7</c:v>
              </c:pt>
              <c:pt idx="7">
                <c:v>9</c:v>
              </c:pt>
              <c:pt idx="8">
                <c:v>10</c:v>
              </c:pt>
              <c:pt idx="9">
                <c:v>16</c:v>
              </c:pt>
              <c:pt idx="10">
                <c:v>15</c:v>
              </c:pt>
              <c:pt idx="11">
                <c:v>40</c:v>
              </c:pt>
              <c:pt idx="12">
                <c:v>45</c:v>
              </c:pt>
              <c:pt idx="13">
                <c:v>74</c:v>
              </c:pt>
              <c:pt idx="14">
                <c:v>117</c:v>
              </c:pt>
              <c:pt idx="15">
                <c:v>139</c:v>
              </c:pt>
              <c:pt idx="16">
                <c:v>186</c:v>
              </c:pt>
              <c:pt idx="17">
                <c:v>225</c:v>
              </c:pt>
              <c:pt idx="18">
                <c:v>328</c:v>
              </c:pt>
              <c:pt idx="19">
                <c:v>361</c:v>
              </c:pt>
              <c:pt idx="20">
                <c:v>392</c:v>
              </c:pt>
              <c:pt idx="21">
                <c:v>554</c:v>
              </c:pt>
              <c:pt idx="22">
                <c:v>586</c:v>
              </c:pt>
              <c:pt idx="23">
                <c:v>802</c:v>
              </c:pt>
              <c:pt idx="24">
                <c:v>948</c:v>
              </c:pt>
              <c:pt idx="25">
                <c:v>1008</c:v>
              </c:pt>
              <c:pt idx="26">
                <c:v>1208</c:v>
              </c:pt>
              <c:pt idx="27">
                <c:v>1446</c:v>
              </c:pt>
              <c:pt idx="28">
                <c:v>1814</c:v>
              </c:pt>
              <c:pt idx="29">
                <c:v>1895</c:v>
              </c:pt>
              <c:pt idx="30">
                <c:v>1628</c:v>
              </c:pt>
              <c:pt idx="31">
                <c:v>1029</c:v>
              </c:pt>
              <c:pt idx="32">
                <c:v>1011</c:v>
              </c:pt>
              <c:pt idx="33">
                <c:v>1141</c:v>
              </c:pt>
            </c:numLit>
          </c:val>
          <c:smooth val="0"/>
          <c:extLst>
            <c:ext xmlns:c16="http://schemas.microsoft.com/office/drawing/2014/chart" uri="{C3380CC4-5D6E-409C-BE32-E72D297353CC}">
              <c16:uniqueId val="{00000001-E550-4A86-8437-191D7B9CB77E}"/>
            </c:ext>
          </c:extLst>
        </c:ser>
        <c:dLbls>
          <c:showLegendKey val="0"/>
          <c:showVal val="0"/>
          <c:showCatName val="0"/>
          <c:showSerName val="0"/>
          <c:showPercent val="0"/>
          <c:showBubbleSize val="0"/>
        </c:dLbls>
        <c:marker val="1"/>
        <c:smooth val="0"/>
        <c:axId val="1245254112"/>
        <c:axId val="1245254592"/>
      </c:lineChart>
      <c:catAx>
        <c:axId val="1245254112"/>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1500000" spcFirstLastPara="1" vertOverflow="ellipsis" wrap="square" anchor="b" anchorCtr="1"/>
          <a:lstStyle/>
          <a:p>
            <a:pPr>
              <a:defRPr sz="900" b="0" i="0" u="none" strike="noStrike" kern="1200" baseline="0">
                <a:solidFill>
                  <a:schemeClr val="lt1">
                    <a:lumMod val="85000"/>
                  </a:schemeClr>
                </a:solidFill>
                <a:latin typeface="+mn-lt"/>
                <a:ea typeface="+mn-ea"/>
                <a:cs typeface="+mn-cs"/>
              </a:defRPr>
            </a:pPr>
            <a:endParaRPr lang="en-US"/>
          </a:p>
        </c:txPr>
        <c:crossAx val="1245254592"/>
        <c:crosses val="autoZero"/>
        <c:auto val="1"/>
        <c:lblAlgn val="ctr"/>
        <c:lblOffset val="100"/>
        <c:noMultiLvlLbl val="0"/>
      </c:catAx>
      <c:valAx>
        <c:axId val="1245254592"/>
        <c:scaling>
          <c:orientation val="minMax"/>
          <c:max val="190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5254112"/>
        <c:crosses val="autoZero"/>
        <c:crossBetween val="between"/>
        <c:majorUnit val="300"/>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hdphoto1.wdp>
</file>

<file path=ppt/media/hdphoto2.wdp>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4629E3-1C5C-43D9-B086-F78DC9BFE469}" type="datetimeFigureOut">
              <a:rPr lang="en-CA" smtClean="0"/>
              <a:t>2024-12-03</a:t>
            </a:fld>
            <a:endParaRPr lang="en-CA"/>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E90179-2B99-493B-AE28-2652C16E3707}" type="slidenum">
              <a:rPr lang="en-CA" smtClean="0"/>
              <a:t>‹Nº›</a:t>
            </a:fld>
            <a:endParaRPr lang="en-CA"/>
          </a:p>
        </p:txBody>
      </p:sp>
    </p:spTree>
    <p:extLst>
      <p:ext uri="{BB962C8B-B14F-4D97-AF65-F5344CB8AC3E}">
        <p14:creationId xmlns:p14="http://schemas.microsoft.com/office/powerpoint/2010/main" val="2396913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Scale numerical features (e.g., Price, Mileage, Engine Capacity, Seating Capacity) using </a:t>
            </a:r>
            <a:r>
              <a:rPr lang="en-CA" dirty="0" err="1"/>
              <a:t>StandardScaler</a:t>
            </a:r>
            <a:r>
              <a:rPr lang="en-CA" dirty="0"/>
              <a:t> for Visualizations and Models. </a:t>
            </a:r>
          </a:p>
          <a:p>
            <a:endParaRPr lang="en-CA" dirty="0"/>
          </a:p>
        </p:txBody>
      </p:sp>
      <p:sp>
        <p:nvSpPr>
          <p:cNvPr id="4" name="Marcador de número de diapositiva 3"/>
          <p:cNvSpPr>
            <a:spLocks noGrp="1"/>
          </p:cNvSpPr>
          <p:nvPr>
            <p:ph type="sldNum" sz="quarter" idx="5"/>
          </p:nvPr>
        </p:nvSpPr>
        <p:spPr/>
        <p:txBody>
          <a:bodyPr/>
          <a:lstStyle/>
          <a:p>
            <a:fld id="{58E90179-2B99-493B-AE28-2652C16E3707}" type="slidenum">
              <a:rPr lang="en-CA" smtClean="0"/>
              <a:t>13</a:t>
            </a:fld>
            <a:endParaRPr lang="en-CA"/>
          </a:p>
        </p:txBody>
      </p:sp>
    </p:spTree>
    <p:extLst>
      <p:ext uri="{BB962C8B-B14F-4D97-AF65-F5344CB8AC3E}">
        <p14:creationId xmlns:p14="http://schemas.microsoft.com/office/powerpoint/2010/main" val="1067144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Century Gothic Paneuropean"/>
              </a:rPr>
              <a:t>Random forest is a machine learning technique that builds on the simplicity of decision trees and improves their predictive performance by combining the results of several trees to form a "forest". It works by constructing numerous decision trees at training time and outputs the mode of the classes (for classification tasks) or the mean prediction (for regression tasks) of the individual trees.</a:t>
            </a:r>
          </a:p>
          <a:p>
            <a:endParaRPr lang="en-CA" dirty="0"/>
          </a:p>
        </p:txBody>
      </p:sp>
      <p:sp>
        <p:nvSpPr>
          <p:cNvPr id="4" name="Marcador de número de diapositiva 3"/>
          <p:cNvSpPr>
            <a:spLocks noGrp="1"/>
          </p:cNvSpPr>
          <p:nvPr>
            <p:ph type="sldNum" sz="quarter" idx="5"/>
          </p:nvPr>
        </p:nvSpPr>
        <p:spPr/>
        <p:txBody>
          <a:bodyPr/>
          <a:lstStyle/>
          <a:p>
            <a:fld id="{58E90179-2B99-493B-AE28-2652C16E3707}" type="slidenum">
              <a:rPr lang="en-CA" smtClean="0"/>
              <a:t>15</a:t>
            </a:fld>
            <a:endParaRPr lang="en-CA"/>
          </a:p>
        </p:txBody>
      </p:sp>
    </p:spTree>
    <p:extLst>
      <p:ext uri="{BB962C8B-B14F-4D97-AF65-F5344CB8AC3E}">
        <p14:creationId xmlns:p14="http://schemas.microsoft.com/office/powerpoint/2010/main" val="3702195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just">
              <a:lnSpc>
                <a:spcPts val="3360"/>
              </a:lnSpc>
              <a:spcBef>
                <a:spcPct val="0"/>
              </a:spcBef>
            </a:pPr>
            <a:r>
              <a:rPr lang="en-US" sz="1200" dirty="0" err="1">
                <a:solidFill>
                  <a:srgbClr val="000000"/>
                </a:solidFill>
                <a:latin typeface="Century Gothic Paneuropean"/>
              </a:rPr>
              <a:t>XGBoost</a:t>
            </a:r>
            <a:r>
              <a:rPr lang="en-US" sz="1200" dirty="0">
                <a:solidFill>
                  <a:srgbClr val="000000"/>
                </a:solidFill>
                <a:latin typeface="Century Gothic Paneuropean"/>
              </a:rPr>
              <a:t> stands for </a:t>
            </a:r>
            <a:r>
              <a:rPr lang="en-US" sz="1200" b="1" dirty="0" err="1">
                <a:solidFill>
                  <a:srgbClr val="000000"/>
                </a:solidFill>
                <a:latin typeface="Century Gothic Paneuropean"/>
              </a:rPr>
              <a:t>eXtreme</a:t>
            </a:r>
            <a:r>
              <a:rPr lang="en-US" sz="1200" b="1" dirty="0">
                <a:solidFill>
                  <a:srgbClr val="000000"/>
                </a:solidFill>
                <a:latin typeface="Century Gothic Paneuropean"/>
              </a:rPr>
              <a:t> Gradient Boosting</a:t>
            </a:r>
            <a:r>
              <a:rPr lang="en-US" sz="1200" dirty="0">
                <a:solidFill>
                  <a:srgbClr val="000000"/>
                </a:solidFill>
                <a:latin typeface="Century Gothic Paneuropean"/>
              </a:rPr>
              <a:t>. It is a highly efficient and scalable implementation of gradient boosting, a machine-learning technique used for regression.</a:t>
            </a:r>
          </a:p>
          <a:p>
            <a:pPr algn="ctr">
              <a:lnSpc>
                <a:spcPts val="3360"/>
              </a:lnSpc>
              <a:spcBef>
                <a:spcPct val="0"/>
              </a:spcBef>
            </a:pPr>
            <a:endParaRPr lang="en-US" sz="1200" dirty="0">
              <a:solidFill>
                <a:srgbClr val="000000"/>
              </a:solidFill>
              <a:latin typeface="Century Gothic Paneuropean"/>
            </a:endParaRPr>
          </a:p>
          <a:p>
            <a:pPr algn="just">
              <a:lnSpc>
                <a:spcPts val="3360"/>
              </a:lnSpc>
              <a:spcBef>
                <a:spcPct val="0"/>
              </a:spcBef>
            </a:pPr>
            <a:r>
              <a:rPr lang="en-US" sz="1200" dirty="0">
                <a:solidFill>
                  <a:srgbClr val="000000"/>
                </a:solidFill>
                <a:latin typeface="Century Gothic Paneuropean"/>
              </a:rPr>
              <a:t>The main advantage of </a:t>
            </a:r>
            <a:r>
              <a:rPr lang="en-US" sz="1200" dirty="0" err="1">
                <a:solidFill>
                  <a:srgbClr val="000000"/>
                </a:solidFill>
                <a:latin typeface="Century Gothic Paneuropean"/>
              </a:rPr>
              <a:t>XGBoost</a:t>
            </a:r>
            <a:r>
              <a:rPr lang="en-US" sz="1200" dirty="0">
                <a:solidFill>
                  <a:srgbClr val="000000"/>
                </a:solidFill>
                <a:latin typeface="Century Gothic Paneuropean"/>
              </a:rPr>
              <a:t> over Linear Regression lies in its ability to handle non-linear relationships between features and the target variable</a:t>
            </a:r>
          </a:p>
          <a:p>
            <a:endParaRPr lang="en-CA" dirty="0"/>
          </a:p>
        </p:txBody>
      </p:sp>
      <p:sp>
        <p:nvSpPr>
          <p:cNvPr id="4" name="Marcador de número de diapositiva 3"/>
          <p:cNvSpPr>
            <a:spLocks noGrp="1"/>
          </p:cNvSpPr>
          <p:nvPr>
            <p:ph type="sldNum" sz="quarter" idx="5"/>
          </p:nvPr>
        </p:nvSpPr>
        <p:spPr/>
        <p:txBody>
          <a:bodyPr/>
          <a:lstStyle/>
          <a:p>
            <a:fld id="{58E90179-2B99-493B-AE28-2652C16E3707}" type="slidenum">
              <a:rPr lang="en-CA" smtClean="0"/>
              <a:t>17</a:t>
            </a:fld>
            <a:endParaRPr lang="en-CA"/>
          </a:p>
        </p:txBody>
      </p:sp>
    </p:spTree>
    <p:extLst>
      <p:ext uri="{BB962C8B-B14F-4D97-AF65-F5344CB8AC3E}">
        <p14:creationId xmlns:p14="http://schemas.microsoft.com/office/powerpoint/2010/main" val="3625148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Century Gothic Paneuropean"/>
              </a:rPr>
              <a:t>Clustering is a technique used in unsupervised machine learning that involves grouping a set of objects in such a way that objects in the same group (called a cluster) are more similar (in some sense) to each other than to those in other groups</a:t>
            </a:r>
          </a:p>
          <a:p>
            <a:endParaRPr lang="en-CA" dirty="0"/>
          </a:p>
        </p:txBody>
      </p:sp>
      <p:sp>
        <p:nvSpPr>
          <p:cNvPr id="4" name="Marcador de número de diapositiva 3"/>
          <p:cNvSpPr>
            <a:spLocks noGrp="1"/>
          </p:cNvSpPr>
          <p:nvPr>
            <p:ph type="sldNum" sz="quarter" idx="5"/>
          </p:nvPr>
        </p:nvSpPr>
        <p:spPr/>
        <p:txBody>
          <a:bodyPr/>
          <a:lstStyle/>
          <a:p>
            <a:fld id="{58E90179-2B99-493B-AE28-2652C16E3707}" type="slidenum">
              <a:rPr lang="en-CA" smtClean="0"/>
              <a:t>20</a:t>
            </a:fld>
            <a:endParaRPr lang="en-CA"/>
          </a:p>
        </p:txBody>
      </p:sp>
    </p:spTree>
    <p:extLst>
      <p:ext uri="{BB962C8B-B14F-4D97-AF65-F5344CB8AC3E}">
        <p14:creationId xmlns:p14="http://schemas.microsoft.com/office/powerpoint/2010/main" val="578231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CA" dirty="0"/>
          </a:p>
        </p:txBody>
      </p:sp>
      <p:sp>
        <p:nvSpPr>
          <p:cNvPr id="4" name="Marcador de número de diapositiva 3"/>
          <p:cNvSpPr>
            <a:spLocks noGrp="1"/>
          </p:cNvSpPr>
          <p:nvPr>
            <p:ph type="sldNum" sz="quarter" idx="5"/>
          </p:nvPr>
        </p:nvSpPr>
        <p:spPr/>
        <p:txBody>
          <a:bodyPr/>
          <a:lstStyle/>
          <a:p>
            <a:fld id="{58E90179-2B99-493B-AE28-2652C16E3707}" type="slidenum">
              <a:rPr lang="en-CA" smtClean="0"/>
              <a:t>26</a:t>
            </a:fld>
            <a:endParaRPr lang="en-CA"/>
          </a:p>
        </p:txBody>
      </p:sp>
    </p:spTree>
    <p:extLst>
      <p:ext uri="{BB962C8B-B14F-4D97-AF65-F5344CB8AC3E}">
        <p14:creationId xmlns:p14="http://schemas.microsoft.com/office/powerpoint/2010/main" val="3549674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0C26F0-1006-0763-6DDA-D27A7997AD1F}"/>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n-CA"/>
          </a:p>
        </p:txBody>
      </p:sp>
      <p:sp>
        <p:nvSpPr>
          <p:cNvPr id="3" name="Subtítulo 2">
            <a:extLst>
              <a:ext uri="{FF2B5EF4-FFF2-40B4-BE49-F238E27FC236}">
                <a16:creationId xmlns:a16="http://schemas.microsoft.com/office/drawing/2014/main" id="{ADBC36E6-50D9-EA3B-CED8-A256A554C3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n-CA"/>
          </a:p>
        </p:txBody>
      </p:sp>
      <p:sp>
        <p:nvSpPr>
          <p:cNvPr id="4" name="Marcador de fecha 3">
            <a:extLst>
              <a:ext uri="{FF2B5EF4-FFF2-40B4-BE49-F238E27FC236}">
                <a16:creationId xmlns:a16="http://schemas.microsoft.com/office/drawing/2014/main" id="{6DB8C418-024A-77D0-8190-59A0AD132069}"/>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84DDF628-532C-CDF7-ED8F-ADFCF3E04C05}"/>
              </a:ext>
            </a:extLst>
          </p:cNvPr>
          <p:cNvSpPr>
            <a:spLocks noGrp="1"/>
          </p:cNvSpPr>
          <p:nvPr>
            <p:ph type="ftr" sz="quarter" idx="11"/>
          </p:nvPr>
        </p:nvSpPr>
        <p:spPr/>
        <p:txBody>
          <a:bodyPr/>
          <a:lstStyle/>
          <a:p>
            <a:endParaRPr lang="en-CA"/>
          </a:p>
        </p:txBody>
      </p:sp>
      <p:sp>
        <p:nvSpPr>
          <p:cNvPr id="6" name="Marcador de número de diapositiva 5">
            <a:extLst>
              <a:ext uri="{FF2B5EF4-FFF2-40B4-BE49-F238E27FC236}">
                <a16:creationId xmlns:a16="http://schemas.microsoft.com/office/drawing/2014/main" id="{EDF12A90-A9BA-1ABE-AA06-B5A3FA0005A5}"/>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1620722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77008E-23CC-CB08-57B5-45590DA9F9D6}"/>
              </a:ext>
            </a:extLst>
          </p:cNvPr>
          <p:cNvSpPr>
            <a:spLocks noGrp="1"/>
          </p:cNvSpPr>
          <p:nvPr>
            <p:ph type="title"/>
          </p:nvPr>
        </p:nvSpPr>
        <p:spPr/>
        <p:txBody>
          <a:bodyPr/>
          <a:lstStyle/>
          <a:p>
            <a:r>
              <a:rPr lang="es-MX"/>
              <a:t>Haz clic para modificar el estilo de título del patrón</a:t>
            </a:r>
            <a:endParaRPr lang="en-CA"/>
          </a:p>
        </p:txBody>
      </p:sp>
      <p:sp>
        <p:nvSpPr>
          <p:cNvPr id="3" name="Marcador de texto vertical 2">
            <a:extLst>
              <a:ext uri="{FF2B5EF4-FFF2-40B4-BE49-F238E27FC236}">
                <a16:creationId xmlns:a16="http://schemas.microsoft.com/office/drawing/2014/main" id="{F18DA804-59B7-0F07-3A75-3B2CE37970D6}"/>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fecha 3">
            <a:extLst>
              <a:ext uri="{FF2B5EF4-FFF2-40B4-BE49-F238E27FC236}">
                <a16:creationId xmlns:a16="http://schemas.microsoft.com/office/drawing/2014/main" id="{6FC3A232-6C97-D305-0E2E-4476F707B8C9}"/>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D12D909B-F298-DADE-6954-8F2CF8EE43CE}"/>
              </a:ext>
            </a:extLst>
          </p:cNvPr>
          <p:cNvSpPr>
            <a:spLocks noGrp="1"/>
          </p:cNvSpPr>
          <p:nvPr>
            <p:ph type="ftr" sz="quarter" idx="11"/>
          </p:nvPr>
        </p:nvSpPr>
        <p:spPr/>
        <p:txBody>
          <a:bodyPr/>
          <a:lstStyle/>
          <a:p>
            <a:endParaRPr lang="en-CA"/>
          </a:p>
        </p:txBody>
      </p:sp>
      <p:sp>
        <p:nvSpPr>
          <p:cNvPr id="6" name="Marcador de número de diapositiva 5">
            <a:extLst>
              <a:ext uri="{FF2B5EF4-FFF2-40B4-BE49-F238E27FC236}">
                <a16:creationId xmlns:a16="http://schemas.microsoft.com/office/drawing/2014/main" id="{762C8814-8FDD-40FF-ED34-3EB22063413C}"/>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2189530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2A17379-02B2-3777-3264-4115DE874F74}"/>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n-CA"/>
          </a:p>
        </p:txBody>
      </p:sp>
      <p:sp>
        <p:nvSpPr>
          <p:cNvPr id="3" name="Marcador de texto vertical 2">
            <a:extLst>
              <a:ext uri="{FF2B5EF4-FFF2-40B4-BE49-F238E27FC236}">
                <a16:creationId xmlns:a16="http://schemas.microsoft.com/office/drawing/2014/main" id="{83A1909F-656E-C6A6-220C-C7E02C316AD8}"/>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fecha 3">
            <a:extLst>
              <a:ext uri="{FF2B5EF4-FFF2-40B4-BE49-F238E27FC236}">
                <a16:creationId xmlns:a16="http://schemas.microsoft.com/office/drawing/2014/main" id="{592C0CCB-5D9B-719E-FBAC-E1DA8F9E9A0A}"/>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2663F207-C166-095D-1602-17A3D2C3BCDC}"/>
              </a:ext>
            </a:extLst>
          </p:cNvPr>
          <p:cNvSpPr>
            <a:spLocks noGrp="1"/>
          </p:cNvSpPr>
          <p:nvPr>
            <p:ph type="ftr" sz="quarter" idx="11"/>
          </p:nvPr>
        </p:nvSpPr>
        <p:spPr/>
        <p:txBody>
          <a:bodyPr/>
          <a:lstStyle/>
          <a:p>
            <a:endParaRPr lang="en-CA"/>
          </a:p>
        </p:txBody>
      </p:sp>
      <p:sp>
        <p:nvSpPr>
          <p:cNvPr id="6" name="Marcador de número de diapositiva 5">
            <a:extLst>
              <a:ext uri="{FF2B5EF4-FFF2-40B4-BE49-F238E27FC236}">
                <a16:creationId xmlns:a16="http://schemas.microsoft.com/office/drawing/2014/main" id="{CDE66F7C-C8E1-19EF-FE7E-CE049FD0C8A5}"/>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2292003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49D51D-8034-9BCF-F050-8111046FEBD1}"/>
              </a:ext>
            </a:extLst>
          </p:cNvPr>
          <p:cNvSpPr>
            <a:spLocks noGrp="1"/>
          </p:cNvSpPr>
          <p:nvPr>
            <p:ph type="title"/>
          </p:nvPr>
        </p:nvSpPr>
        <p:spPr/>
        <p:txBody>
          <a:bodyPr/>
          <a:lstStyle/>
          <a:p>
            <a:r>
              <a:rPr lang="es-MX"/>
              <a:t>Haz clic para modificar el estilo de título del patrón</a:t>
            </a:r>
            <a:endParaRPr lang="en-CA"/>
          </a:p>
        </p:txBody>
      </p:sp>
      <p:sp>
        <p:nvSpPr>
          <p:cNvPr id="3" name="Marcador de contenido 2">
            <a:extLst>
              <a:ext uri="{FF2B5EF4-FFF2-40B4-BE49-F238E27FC236}">
                <a16:creationId xmlns:a16="http://schemas.microsoft.com/office/drawing/2014/main" id="{37E65C3C-3CDD-ABA1-CFA9-30A05925343D}"/>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fecha 3">
            <a:extLst>
              <a:ext uri="{FF2B5EF4-FFF2-40B4-BE49-F238E27FC236}">
                <a16:creationId xmlns:a16="http://schemas.microsoft.com/office/drawing/2014/main" id="{405CF425-DCBF-6506-9185-20BD2CC8E3E0}"/>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559F170B-B1F3-D502-F1B6-0FD617B77260}"/>
              </a:ext>
            </a:extLst>
          </p:cNvPr>
          <p:cNvSpPr>
            <a:spLocks noGrp="1"/>
          </p:cNvSpPr>
          <p:nvPr>
            <p:ph type="ftr" sz="quarter" idx="11"/>
          </p:nvPr>
        </p:nvSpPr>
        <p:spPr/>
        <p:txBody>
          <a:bodyPr/>
          <a:lstStyle/>
          <a:p>
            <a:endParaRPr lang="en-CA"/>
          </a:p>
        </p:txBody>
      </p:sp>
      <p:sp>
        <p:nvSpPr>
          <p:cNvPr id="6" name="Marcador de número de diapositiva 5">
            <a:extLst>
              <a:ext uri="{FF2B5EF4-FFF2-40B4-BE49-F238E27FC236}">
                <a16:creationId xmlns:a16="http://schemas.microsoft.com/office/drawing/2014/main" id="{DA91F4E4-FE21-8462-464B-56701AABAD60}"/>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1761664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DCFD31-2958-1F15-FE00-7627090D94E0}"/>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n-CA"/>
          </a:p>
        </p:txBody>
      </p:sp>
      <p:sp>
        <p:nvSpPr>
          <p:cNvPr id="3" name="Marcador de texto 2">
            <a:extLst>
              <a:ext uri="{FF2B5EF4-FFF2-40B4-BE49-F238E27FC236}">
                <a16:creationId xmlns:a16="http://schemas.microsoft.com/office/drawing/2014/main" id="{89E07785-8AF7-7113-5E13-072ACC25639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04A8EF07-3F91-AFE8-9454-FBFFE1C759FF}"/>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F3D6F429-BA39-A94B-0EA5-05DE3D39E423}"/>
              </a:ext>
            </a:extLst>
          </p:cNvPr>
          <p:cNvSpPr>
            <a:spLocks noGrp="1"/>
          </p:cNvSpPr>
          <p:nvPr>
            <p:ph type="ftr" sz="quarter" idx="11"/>
          </p:nvPr>
        </p:nvSpPr>
        <p:spPr/>
        <p:txBody>
          <a:bodyPr/>
          <a:lstStyle/>
          <a:p>
            <a:endParaRPr lang="en-CA"/>
          </a:p>
        </p:txBody>
      </p:sp>
      <p:sp>
        <p:nvSpPr>
          <p:cNvPr id="6" name="Marcador de número de diapositiva 5">
            <a:extLst>
              <a:ext uri="{FF2B5EF4-FFF2-40B4-BE49-F238E27FC236}">
                <a16:creationId xmlns:a16="http://schemas.microsoft.com/office/drawing/2014/main" id="{E9A7FDBF-DC97-A371-E33E-6DC092AB6E40}"/>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3949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D649DD-6B25-0B03-86DC-CD4E551B10CE}"/>
              </a:ext>
            </a:extLst>
          </p:cNvPr>
          <p:cNvSpPr>
            <a:spLocks noGrp="1"/>
          </p:cNvSpPr>
          <p:nvPr>
            <p:ph type="title"/>
          </p:nvPr>
        </p:nvSpPr>
        <p:spPr/>
        <p:txBody>
          <a:bodyPr/>
          <a:lstStyle/>
          <a:p>
            <a:r>
              <a:rPr lang="es-MX"/>
              <a:t>Haz clic para modificar el estilo de título del patrón</a:t>
            </a:r>
            <a:endParaRPr lang="en-CA"/>
          </a:p>
        </p:txBody>
      </p:sp>
      <p:sp>
        <p:nvSpPr>
          <p:cNvPr id="3" name="Marcador de contenido 2">
            <a:extLst>
              <a:ext uri="{FF2B5EF4-FFF2-40B4-BE49-F238E27FC236}">
                <a16:creationId xmlns:a16="http://schemas.microsoft.com/office/drawing/2014/main" id="{1C40C5E7-DF59-00B5-F689-A8476048AADE}"/>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contenido 3">
            <a:extLst>
              <a:ext uri="{FF2B5EF4-FFF2-40B4-BE49-F238E27FC236}">
                <a16:creationId xmlns:a16="http://schemas.microsoft.com/office/drawing/2014/main" id="{5986394F-3E82-79C0-5A03-A15282D966C6}"/>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5" name="Marcador de fecha 4">
            <a:extLst>
              <a:ext uri="{FF2B5EF4-FFF2-40B4-BE49-F238E27FC236}">
                <a16:creationId xmlns:a16="http://schemas.microsoft.com/office/drawing/2014/main" id="{8937C1B1-0A56-F939-BC52-A89E2683C04A}"/>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6" name="Marcador de pie de página 5">
            <a:extLst>
              <a:ext uri="{FF2B5EF4-FFF2-40B4-BE49-F238E27FC236}">
                <a16:creationId xmlns:a16="http://schemas.microsoft.com/office/drawing/2014/main" id="{3AE7BB20-105E-BE7D-FB7A-DFB797FBEDD7}"/>
              </a:ext>
            </a:extLst>
          </p:cNvPr>
          <p:cNvSpPr>
            <a:spLocks noGrp="1"/>
          </p:cNvSpPr>
          <p:nvPr>
            <p:ph type="ftr" sz="quarter" idx="11"/>
          </p:nvPr>
        </p:nvSpPr>
        <p:spPr/>
        <p:txBody>
          <a:bodyPr/>
          <a:lstStyle/>
          <a:p>
            <a:endParaRPr lang="en-CA"/>
          </a:p>
        </p:txBody>
      </p:sp>
      <p:sp>
        <p:nvSpPr>
          <p:cNvPr id="7" name="Marcador de número de diapositiva 6">
            <a:extLst>
              <a:ext uri="{FF2B5EF4-FFF2-40B4-BE49-F238E27FC236}">
                <a16:creationId xmlns:a16="http://schemas.microsoft.com/office/drawing/2014/main" id="{207347FE-2098-D4AF-95FB-9AA5864464DD}"/>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2268292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493367-B7B2-9685-9E86-86B1E21AAAD6}"/>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n-CA"/>
          </a:p>
        </p:txBody>
      </p:sp>
      <p:sp>
        <p:nvSpPr>
          <p:cNvPr id="3" name="Marcador de texto 2">
            <a:extLst>
              <a:ext uri="{FF2B5EF4-FFF2-40B4-BE49-F238E27FC236}">
                <a16:creationId xmlns:a16="http://schemas.microsoft.com/office/drawing/2014/main" id="{C1A73557-91C1-C8CD-678C-4E86A9889E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C6C9CE4E-62DE-2BDD-EFA1-67D3AF1AD4A8}"/>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5" name="Marcador de texto 4">
            <a:extLst>
              <a:ext uri="{FF2B5EF4-FFF2-40B4-BE49-F238E27FC236}">
                <a16:creationId xmlns:a16="http://schemas.microsoft.com/office/drawing/2014/main" id="{978A5111-C23F-44C0-95CB-FAD97F72CA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C6D9D916-63ED-3FDD-F1CD-96FDF880C1D7}"/>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7" name="Marcador de fecha 6">
            <a:extLst>
              <a:ext uri="{FF2B5EF4-FFF2-40B4-BE49-F238E27FC236}">
                <a16:creationId xmlns:a16="http://schemas.microsoft.com/office/drawing/2014/main" id="{083AF01C-2FCF-883F-C332-5CCF965AB111}"/>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8" name="Marcador de pie de página 7">
            <a:extLst>
              <a:ext uri="{FF2B5EF4-FFF2-40B4-BE49-F238E27FC236}">
                <a16:creationId xmlns:a16="http://schemas.microsoft.com/office/drawing/2014/main" id="{758DD3A5-2318-3421-29D9-1AC766F1750C}"/>
              </a:ext>
            </a:extLst>
          </p:cNvPr>
          <p:cNvSpPr>
            <a:spLocks noGrp="1"/>
          </p:cNvSpPr>
          <p:nvPr>
            <p:ph type="ftr" sz="quarter" idx="11"/>
          </p:nvPr>
        </p:nvSpPr>
        <p:spPr/>
        <p:txBody>
          <a:bodyPr/>
          <a:lstStyle/>
          <a:p>
            <a:endParaRPr lang="en-CA"/>
          </a:p>
        </p:txBody>
      </p:sp>
      <p:sp>
        <p:nvSpPr>
          <p:cNvPr id="9" name="Marcador de número de diapositiva 8">
            <a:extLst>
              <a:ext uri="{FF2B5EF4-FFF2-40B4-BE49-F238E27FC236}">
                <a16:creationId xmlns:a16="http://schemas.microsoft.com/office/drawing/2014/main" id="{B224D226-800E-2C45-3BE7-262CDC8386CB}"/>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3724870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F3D28E-A136-0C6C-7EAD-30F0D9E7ED92}"/>
              </a:ext>
            </a:extLst>
          </p:cNvPr>
          <p:cNvSpPr>
            <a:spLocks noGrp="1"/>
          </p:cNvSpPr>
          <p:nvPr>
            <p:ph type="title"/>
          </p:nvPr>
        </p:nvSpPr>
        <p:spPr/>
        <p:txBody>
          <a:bodyPr/>
          <a:lstStyle/>
          <a:p>
            <a:r>
              <a:rPr lang="es-MX"/>
              <a:t>Haz clic para modificar el estilo de título del patrón</a:t>
            </a:r>
            <a:endParaRPr lang="en-CA"/>
          </a:p>
        </p:txBody>
      </p:sp>
      <p:sp>
        <p:nvSpPr>
          <p:cNvPr id="3" name="Marcador de fecha 2">
            <a:extLst>
              <a:ext uri="{FF2B5EF4-FFF2-40B4-BE49-F238E27FC236}">
                <a16:creationId xmlns:a16="http://schemas.microsoft.com/office/drawing/2014/main" id="{8C329864-11DF-5679-C7F4-F8D73E373081}"/>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4" name="Marcador de pie de página 3">
            <a:extLst>
              <a:ext uri="{FF2B5EF4-FFF2-40B4-BE49-F238E27FC236}">
                <a16:creationId xmlns:a16="http://schemas.microsoft.com/office/drawing/2014/main" id="{383768C9-D3EE-E617-9058-1BA8E4E3A451}"/>
              </a:ext>
            </a:extLst>
          </p:cNvPr>
          <p:cNvSpPr>
            <a:spLocks noGrp="1"/>
          </p:cNvSpPr>
          <p:nvPr>
            <p:ph type="ftr" sz="quarter" idx="11"/>
          </p:nvPr>
        </p:nvSpPr>
        <p:spPr/>
        <p:txBody>
          <a:bodyPr/>
          <a:lstStyle/>
          <a:p>
            <a:endParaRPr lang="en-CA"/>
          </a:p>
        </p:txBody>
      </p:sp>
      <p:sp>
        <p:nvSpPr>
          <p:cNvPr id="5" name="Marcador de número de diapositiva 4">
            <a:extLst>
              <a:ext uri="{FF2B5EF4-FFF2-40B4-BE49-F238E27FC236}">
                <a16:creationId xmlns:a16="http://schemas.microsoft.com/office/drawing/2014/main" id="{4B4B6C18-9110-D654-0428-64F14FE1DB66}"/>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1945810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5F3A220A-1C85-7DC6-53F0-B69058040C01}"/>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3" name="Marcador de pie de página 2">
            <a:extLst>
              <a:ext uri="{FF2B5EF4-FFF2-40B4-BE49-F238E27FC236}">
                <a16:creationId xmlns:a16="http://schemas.microsoft.com/office/drawing/2014/main" id="{8BFDE8F2-0D4F-7F3B-ADCF-29F09EEA09E8}"/>
              </a:ext>
            </a:extLst>
          </p:cNvPr>
          <p:cNvSpPr>
            <a:spLocks noGrp="1"/>
          </p:cNvSpPr>
          <p:nvPr>
            <p:ph type="ftr" sz="quarter" idx="11"/>
          </p:nvPr>
        </p:nvSpPr>
        <p:spPr/>
        <p:txBody>
          <a:bodyPr/>
          <a:lstStyle/>
          <a:p>
            <a:endParaRPr lang="en-CA"/>
          </a:p>
        </p:txBody>
      </p:sp>
      <p:sp>
        <p:nvSpPr>
          <p:cNvPr id="4" name="Marcador de número de diapositiva 3">
            <a:extLst>
              <a:ext uri="{FF2B5EF4-FFF2-40B4-BE49-F238E27FC236}">
                <a16:creationId xmlns:a16="http://schemas.microsoft.com/office/drawing/2014/main" id="{1D90B726-2B3D-E6C1-F4D9-7DE321256367}"/>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41170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9DCA6A-DA36-C0DC-A4A8-355BDEC6AD45}"/>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n-CA"/>
          </a:p>
        </p:txBody>
      </p:sp>
      <p:sp>
        <p:nvSpPr>
          <p:cNvPr id="3" name="Marcador de contenido 2">
            <a:extLst>
              <a:ext uri="{FF2B5EF4-FFF2-40B4-BE49-F238E27FC236}">
                <a16:creationId xmlns:a16="http://schemas.microsoft.com/office/drawing/2014/main" id="{1BE1FE12-5760-8817-8C8D-F76648690B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texto 3">
            <a:extLst>
              <a:ext uri="{FF2B5EF4-FFF2-40B4-BE49-F238E27FC236}">
                <a16:creationId xmlns:a16="http://schemas.microsoft.com/office/drawing/2014/main" id="{50BDF90F-F2A0-2B61-E26F-41C08A8860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8C027BF6-1C05-0140-AD51-C1B9BC5DD063}"/>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6" name="Marcador de pie de página 5">
            <a:extLst>
              <a:ext uri="{FF2B5EF4-FFF2-40B4-BE49-F238E27FC236}">
                <a16:creationId xmlns:a16="http://schemas.microsoft.com/office/drawing/2014/main" id="{89006A46-29D4-6FA8-307D-8C22C991849E}"/>
              </a:ext>
            </a:extLst>
          </p:cNvPr>
          <p:cNvSpPr>
            <a:spLocks noGrp="1"/>
          </p:cNvSpPr>
          <p:nvPr>
            <p:ph type="ftr" sz="quarter" idx="11"/>
          </p:nvPr>
        </p:nvSpPr>
        <p:spPr/>
        <p:txBody>
          <a:bodyPr/>
          <a:lstStyle/>
          <a:p>
            <a:endParaRPr lang="en-CA"/>
          </a:p>
        </p:txBody>
      </p:sp>
      <p:sp>
        <p:nvSpPr>
          <p:cNvPr id="7" name="Marcador de número de diapositiva 6">
            <a:extLst>
              <a:ext uri="{FF2B5EF4-FFF2-40B4-BE49-F238E27FC236}">
                <a16:creationId xmlns:a16="http://schemas.microsoft.com/office/drawing/2014/main" id="{19F1A822-28F9-F822-D88C-76052F896AE5}"/>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871993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5F1B50-FF8F-4330-C3D7-502D1882F284}"/>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n-CA"/>
          </a:p>
        </p:txBody>
      </p:sp>
      <p:sp>
        <p:nvSpPr>
          <p:cNvPr id="3" name="Marcador de posición de imagen 2">
            <a:extLst>
              <a:ext uri="{FF2B5EF4-FFF2-40B4-BE49-F238E27FC236}">
                <a16:creationId xmlns:a16="http://schemas.microsoft.com/office/drawing/2014/main" id="{71D1BDEA-62FF-17ED-86E3-5CE5F3A331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Marcador de texto 3">
            <a:extLst>
              <a:ext uri="{FF2B5EF4-FFF2-40B4-BE49-F238E27FC236}">
                <a16:creationId xmlns:a16="http://schemas.microsoft.com/office/drawing/2014/main" id="{06167C2F-5F5C-52E4-37D7-06234C5B92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4C342BDF-46C9-175A-ADE2-63F7EDD2C027}"/>
              </a:ext>
            </a:extLst>
          </p:cNvPr>
          <p:cNvSpPr>
            <a:spLocks noGrp="1"/>
          </p:cNvSpPr>
          <p:nvPr>
            <p:ph type="dt" sz="half" idx="10"/>
          </p:nvPr>
        </p:nvSpPr>
        <p:spPr/>
        <p:txBody>
          <a:bodyPr/>
          <a:lstStyle/>
          <a:p>
            <a:fld id="{179FCDFD-B969-4A8A-BE24-233FF1844E37}" type="datetimeFigureOut">
              <a:rPr lang="en-CA" smtClean="0"/>
              <a:t>2024-12-03</a:t>
            </a:fld>
            <a:endParaRPr lang="en-CA"/>
          </a:p>
        </p:txBody>
      </p:sp>
      <p:sp>
        <p:nvSpPr>
          <p:cNvPr id="6" name="Marcador de pie de página 5">
            <a:extLst>
              <a:ext uri="{FF2B5EF4-FFF2-40B4-BE49-F238E27FC236}">
                <a16:creationId xmlns:a16="http://schemas.microsoft.com/office/drawing/2014/main" id="{1B622A15-089B-5C79-4DFC-CA49D36D00AE}"/>
              </a:ext>
            </a:extLst>
          </p:cNvPr>
          <p:cNvSpPr>
            <a:spLocks noGrp="1"/>
          </p:cNvSpPr>
          <p:nvPr>
            <p:ph type="ftr" sz="quarter" idx="11"/>
          </p:nvPr>
        </p:nvSpPr>
        <p:spPr/>
        <p:txBody>
          <a:bodyPr/>
          <a:lstStyle/>
          <a:p>
            <a:endParaRPr lang="en-CA"/>
          </a:p>
        </p:txBody>
      </p:sp>
      <p:sp>
        <p:nvSpPr>
          <p:cNvPr id="7" name="Marcador de número de diapositiva 6">
            <a:extLst>
              <a:ext uri="{FF2B5EF4-FFF2-40B4-BE49-F238E27FC236}">
                <a16:creationId xmlns:a16="http://schemas.microsoft.com/office/drawing/2014/main" id="{C39C7A27-0A80-3C8F-D600-70F4CB9EAD90}"/>
              </a:ext>
            </a:extLst>
          </p:cNvPr>
          <p:cNvSpPr>
            <a:spLocks noGrp="1"/>
          </p:cNvSpPr>
          <p:nvPr>
            <p:ph type="sldNum" sz="quarter" idx="12"/>
          </p:nvPr>
        </p:nvSpPr>
        <p:spPr/>
        <p:txBody>
          <a:bodyPr/>
          <a:lstStyle/>
          <a:p>
            <a:fld id="{C63FF2FE-317D-4988-B518-0DDAD7642DD9}" type="slidenum">
              <a:rPr lang="en-CA" smtClean="0"/>
              <a:t>‹Nº›</a:t>
            </a:fld>
            <a:endParaRPr lang="en-CA"/>
          </a:p>
        </p:txBody>
      </p:sp>
    </p:spTree>
    <p:extLst>
      <p:ext uri="{BB962C8B-B14F-4D97-AF65-F5344CB8AC3E}">
        <p14:creationId xmlns:p14="http://schemas.microsoft.com/office/powerpoint/2010/main" val="2396209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7DADB3F-5D17-EE28-BBD7-F0A4EB2672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n-CA"/>
          </a:p>
        </p:txBody>
      </p:sp>
      <p:sp>
        <p:nvSpPr>
          <p:cNvPr id="3" name="Marcador de texto 2">
            <a:extLst>
              <a:ext uri="{FF2B5EF4-FFF2-40B4-BE49-F238E27FC236}">
                <a16:creationId xmlns:a16="http://schemas.microsoft.com/office/drawing/2014/main" id="{F9C65D42-310E-1E1C-FA55-2FA8E8DA78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CA"/>
          </a:p>
        </p:txBody>
      </p:sp>
      <p:sp>
        <p:nvSpPr>
          <p:cNvPr id="4" name="Marcador de fecha 3">
            <a:extLst>
              <a:ext uri="{FF2B5EF4-FFF2-40B4-BE49-F238E27FC236}">
                <a16:creationId xmlns:a16="http://schemas.microsoft.com/office/drawing/2014/main" id="{A3BAA270-745E-730A-3DD1-5282BFB4BE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9FCDFD-B969-4A8A-BE24-233FF1844E37}" type="datetimeFigureOut">
              <a:rPr lang="en-CA" smtClean="0"/>
              <a:t>2024-12-03</a:t>
            </a:fld>
            <a:endParaRPr lang="en-CA"/>
          </a:p>
        </p:txBody>
      </p:sp>
      <p:sp>
        <p:nvSpPr>
          <p:cNvPr id="5" name="Marcador de pie de página 4">
            <a:extLst>
              <a:ext uri="{FF2B5EF4-FFF2-40B4-BE49-F238E27FC236}">
                <a16:creationId xmlns:a16="http://schemas.microsoft.com/office/drawing/2014/main" id="{F9FF89D7-F3D6-94EC-436C-0E5672A2A2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Marcador de número de diapositiva 5">
            <a:extLst>
              <a:ext uri="{FF2B5EF4-FFF2-40B4-BE49-F238E27FC236}">
                <a16:creationId xmlns:a16="http://schemas.microsoft.com/office/drawing/2014/main" id="{00AEB08D-85D2-43C3-94C8-30AB7652DD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63FF2FE-317D-4988-B518-0DDAD7642DD9}" type="slidenum">
              <a:rPr lang="en-CA" smtClean="0"/>
              <a:t>‹Nº›</a:t>
            </a:fld>
            <a:endParaRPr lang="en-CA"/>
          </a:p>
        </p:txBody>
      </p:sp>
    </p:spTree>
    <p:extLst>
      <p:ext uri="{BB962C8B-B14F-4D97-AF65-F5344CB8AC3E}">
        <p14:creationId xmlns:p14="http://schemas.microsoft.com/office/powerpoint/2010/main" val="1143863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llwallpaperzfree.blogspot.com/2011/07/sport-cars-hq-wallpaper-pack.html" TargetMode="External"/><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hyperlink" Target="https://creativecommons.org/licenses/by-nc-sa/3.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hyperlink" Target="https://aerowenluzyoscuridad.blogspot.com/2015/03/la-importancia-de-la-visualizacion.html" TargetMode="External"/><Relationship Id="rId2" Type="http://schemas.openxmlformats.org/officeDocument/2006/relationships/image" Target="../media/image19.jpg"/><Relationship Id="rId1" Type="http://schemas.openxmlformats.org/officeDocument/2006/relationships/slideLayout" Target="../slideLayouts/slideLayout7.xml"/><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pixnio.com/de/fahrzeuge/autos/auto-fahrzeug-pickup-lkw-auto-transport-automobil"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openxmlformats.org/officeDocument/2006/relationships/hyperlink" Target="https://internationaljournalofresearch.com/2020/06/10/textbooks-a-barrier-for-learning/" TargetMode="External"/><Relationship Id="rId2" Type="http://schemas.openxmlformats.org/officeDocument/2006/relationships/image" Target="../media/image42.jpg"/><Relationship Id="rId1" Type="http://schemas.openxmlformats.org/officeDocument/2006/relationships/slideLayout" Target="../slideLayouts/slideLayout7.xml"/><Relationship Id="rId4" Type="http://schemas.openxmlformats.org/officeDocument/2006/relationships/hyperlink" Target="https://creativecommons.org/licenses/by-nc-nd/3.0/" TargetMode="Externa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datasets/lainguyn123/australia-car-market-data" TargetMode="Externa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ediscoverytoday.com/2021/03/11/its-almost-time-for-spring-cleaning-of-your-data-information-governance-webinars/" TargetMode="External"/><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p:cNvSpPr txBox="1"/>
          <p:nvPr/>
        </p:nvSpPr>
        <p:spPr>
          <a:xfrm>
            <a:off x="5297762" y="640080"/>
            <a:ext cx="6251110" cy="356616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i="0">
                <a:effectLst/>
                <a:latin typeface="+mj-lt"/>
                <a:ea typeface="+mj-ea"/>
                <a:cs typeface="+mj-cs"/>
              </a:rPr>
              <a:t>Analyzing and Predicting Car Prices in the Australian Market</a:t>
            </a:r>
          </a:p>
          <a:p>
            <a:pPr>
              <a:lnSpc>
                <a:spcPct val="90000"/>
              </a:lnSpc>
              <a:spcBef>
                <a:spcPct val="0"/>
              </a:spcBef>
              <a:spcAft>
                <a:spcPts val="600"/>
              </a:spcAft>
            </a:pPr>
            <a:endParaRPr lang="en-US" sz="5400">
              <a:latin typeface="+mj-lt"/>
              <a:ea typeface="+mj-ea"/>
              <a:cs typeface="+mj-cs"/>
            </a:endParaRPr>
          </a:p>
        </p:txBody>
      </p:sp>
      <p:sp>
        <p:nvSpPr>
          <p:cNvPr id="4" name="TextBox 4"/>
          <p:cNvSpPr txBox="1"/>
          <p:nvPr/>
        </p:nvSpPr>
        <p:spPr>
          <a:xfrm>
            <a:off x="5297760" y="4636008"/>
            <a:ext cx="6251111" cy="1572768"/>
          </a:xfrm>
          <a:prstGeom prst="rect">
            <a:avLst/>
          </a:prstGeom>
        </p:spPr>
        <p:txBody>
          <a:bodyPr vert="horz" lIns="91440" tIns="45720" rIns="91440" bIns="45720" rtlCol="0">
            <a:normAutofit/>
          </a:bodyPr>
          <a:lstStyle/>
          <a:p>
            <a:pPr>
              <a:lnSpc>
                <a:spcPct val="90000"/>
              </a:lnSpc>
              <a:spcBef>
                <a:spcPts val="1000"/>
              </a:spcBef>
            </a:pPr>
            <a:r>
              <a:rPr lang="en-US" sz="2400" spc="243" dirty="0"/>
              <a:t>CSIS 3360</a:t>
            </a:r>
          </a:p>
          <a:p>
            <a:pPr>
              <a:lnSpc>
                <a:spcPct val="90000"/>
              </a:lnSpc>
              <a:spcBef>
                <a:spcPts val="1000"/>
              </a:spcBef>
            </a:pPr>
            <a:r>
              <a:rPr lang="en-US" sz="2400" spc="243" dirty="0"/>
              <a:t>Carlos Sibaja</a:t>
            </a:r>
          </a:p>
          <a:p>
            <a:pPr>
              <a:lnSpc>
                <a:spcPct val="90000"/>
              </a:lnSpc>
              <a:spcBef>
                <a:spcPts val="1000"/>
              </a:spcBef>
            </a:pPr>
            <a:r>
              <a:rPr lang="en-US" sz="2400" spc="243" dirty="0"/>
              <a:t>John </a:t>
            </a:r>
            <a:r>
              <a:rPr lang="en-US" sz="2400" spc="243" dirty="0" err="1"/>
              <a:t>Zapana</a:t>
            </a:r>
            <a:r>
              <a:rPr lang="en-US" sz="2400" spc="243" dirty="0"/>
              <a:t> </a:t>
            </a:r>
          </a:p>
        </p:txBody>
      </p:sp>
      <p:pic>
        <p:nvPicPr>
          <p:cNvPr id="6" name="Imagen 5">
            <a:extLst>
              <a:ext uri="{FF2B5EF4-FFF2-40B4-BE49-F238E27FC236}">
                <a16:creationId xmlns:a16="http://schemas.microsoft.com/office/drawing/2014/main" id="{DA230455-180A-E3E6-3AFA-BCB9BA7C51F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945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4D12E062-B825-F598-068B-99BAD133C714}"/>
              </a:ext>
            </a:extLst>
          </p:cNvPr>
          <p:cNvSpPr txBox="1"/>
          <p:nvPr/>
        </p:nvSpPr>
        <p:spPr>
          <a:xfrm>
            <a:off x="9549930" y="6657945"/>
            <a:ext cx="2642070" cy="200055"/>
          </a:xfrm>
          <a:prstGeom prst="rect">
            <a:avLst/>
          </a:prstGeom>
          <a:solidFill>
            <a:srgbClr val="000000"/>
          </a:solidFill>
        </p:spPr>
        <p:txBody>
          <a:bodyPr wrap="none" rtlCol="0">
            <a:spAutoFit/>
          </a:bodyPr>
          <a:lstStyle/>
          <a:p>
            <a:pPr algn="r">
              <a:spcAft>
                <a:spcPts val="600"/>
              </a:spcAft>
            </a:pPr>
            <a:r>
              <a:rPr lang="en-CA" sz="700">
                <a:solidFill>
                  <a:srgbClr val="FFFFFF"/>
                </a:solidFill>
                <a:hlinkClick r:id="rId3" tooltip="https://allwallpaperzfree.blogspot.com/2011/07/sport-cars-hq-wallpaper-pack.html">
                  <a:extLst>
                    <a:ext uri="{A12FA001-AC4F-418D-AE19-62706E023703}">
                      <ahyp:hlinkClr xmlns:ahyp="http://schemas.microsoft.com/office/drawing/2018/hyperlinkcolor" val="tx"/>
                    </a:ext>
                  </a:extLst>
                </a:hlinkClick>
              </a:rPr>
              <a:t>Esta foto</a:t>
            </a:r>
            <a:r>
              <a:rPr lang="en-CA" sz="700">
                <a:solidFill>
                  <a:srgbClr val="FFFFFF"/>
                </a:solidFill>
              </a:rPr>
              <a:t> de Autor desconocido está bajo licencia </a:t>
            </a:r>
            <a:r>
              <a:rPr lang="en-CA"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CA" sz="7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879601D-FDEB-97A3-A88D-7B56EC3A6B11}"/>
              </a:ext>
            </a:extLst>
          </p:cNvPr>
          <p:cNvPicPr>
            <a:picLocks noChangeAspect="1"/>
          </p:cNvPicPr>
          <p:nvPr/>
        </p:nvPicPr>
        <p:blipFill>
          <a:blip r:embed="rId2"/>
          <a:stretch>
            <a:fillRect/>
          </a:stretch>
        </p:blipFill>
        <p:spPr>
          <a:xfrm>
            <a:off x="0" y="999483"/>
            <a:ext cx="12067901" cy="1300503"/>
          </a:xfrm>
          <a:prstGeom prst="rect">
            <a:avLst/>
          </a:prstGeom>
        </p:spPr>
      </p:pic>
      <p:pic>
        <p:nvPicPr>
          <p:cNvPr id="5" name="Imagen 4">
            <a:extLst>
              <a:ext uri="{FF2B5EF4-FFF2-40B4-BE49-F238E27FC236}">
                <a16:creationId xmlns:a16="http://schemas.microsoft.com/office/drawing/2014/main" id="{FB1BF1A2-222F-DB02-B0D8-1A1DFB68884D}"/>
              </a:ext>
            </a:extLst>
          </p:cNvPr>
          <p:cNvPicPr>
            <a:picLocks noChangeAspect="1"/>
          </p:cNvPicPr>
          <p:nvPr/>
        </p:nvPicPr>
        <p:blipFill>
          <a:blip r:embed="rId3"/>
          <a:stretch>
            <a:fillRect/>
          </a:stretch>
        </p:blipFill>
        <p:spPr>
          <a:xfrm>
            <a:off x="0" y="2489200"/>
            <a:ext cx="12192000" cy="2387600"/>
          </a:xfrm>
          <a:prstGeom prst="rect">
            <a:avLst/>
          </a:prstGeom>
        </p:spPr>
      </p:pic>
      <p:pic>
        <p:nvPicPr>
          <p:cNvPr id="7" name="Imagen 6">
            <a:extLst>
              <a:ext uri="{FF2B5EF4-FFF2-40B4-BE49-F238E27FC236}">
                <a16:creationId xmlns:a16="http://schemas.microsoft.com/office/drawing/2014/main" id="{71047EE7-3704-DA04-FA17-E2B949F10760}"/>
              </a:ext>
            </a:extLst>
          </p:cNvPr>
          <p:cNvPicPr>
            <a:picLocks noChangeAspect="1"/>
          </p:cNvPicPr>
          <p:nvPr/>
        </p:nvPicPr>
        <p:blipFill>
          <a:blip r:embed="rId4"/>
          <a:stretch>
            <a:fillRect/>
          </a:stretch>
        </p:blipFill>
        <p:spPr>
          <a:xfrm>
            <a:off x="0" y="5066014"/>
            <a:ext cx="11790421" cy="953786"/>
          </a:xfrm>
          <a:prstGeom prst="rect">
            <a:avLst/>
          </a:prstGeom>
        </p:spPr>
      </p:pic>
      <p:sp>
        <p:nvSpPr>
          <p:cNvPr id="8" name="CuadroTexto 7">
            <a:extLst>
              <a:ext uri="{FF2B5EF4-FFF2-40B4-BE49-F238E27FC236}">
                <a16:creationId xmlns:a16="http://schemas.microsoft.com/office/drawing/2014/main" id="{6CE45460-5462-8E47-D139-4AEEF7D09CE5}"/>
              </a:ext>
            </a:extLst>
          </p:cNvPr>
          <p:cNvSpPr txBox="1"/>
          <p:nvPr/>
        </p:nvSpPr>
        <p:spPr>
          <a:xfrm>
            <a:off x="5549900" y="314980"/>
            <a:ext cx="6642100" cy="523220"/>
          </a:xfrm>
          <a:prstGeom prst="rect">
            <a:avLst/>
          </a:prstGeom>
          <a:noFill/>
        </p:spPr>
        <p:txBody>
          <a:bodyPr wrap="square" rtlCol="0">
            <a:spAutoFit/>
          </a:bodyPr>
          <a:lstStyle/>
          <a:p>
            <a:r>
              <a:rPr lang="en-CA" sz="2800" dirty="0"/>
              <a:t>Example of the Data Cleaning Performed</a:t>
            </a:r>
          </a:p>
        </p:txBody>
      </p:sp>
      <p:sp>
        <p:nvSpPr>
          <p:cNvPr id="9" name="TextBox 21">
            <a:extLst>
              <a:ext uri="{FF2B5EF4-FFF2-40B4-BE49-F238E27FC236}">
                <a16:creationId xmlns:a16="http://schemas.microsoft.com/office/drawing/2014/main" id="{F6E26B62-B66B-715E-3A4D-518C55B010CF}"/>
              </a:ext>
            </a:extLst>
          </p:cNvPr>
          <p:cNvSpPr txBox="1"/>
          <p:nvPr/>
        </p:nvSpPr>
        <p:spPr>
          <a:xfrm>
            <a:off x="-392331" y="50199"/>
            <a:ext cx="4100731" cy="584840"/>
          </a:xfrm>
          <a:prstGeom prst="rect">
            <a:avLst/>
          </a:prstGeom>
        </p:spPr>
        <p:txBody>
          <a:bodyPr wrap="square" lIns="0" tIns="0" rIns="0" bIns="0" rtlCol="0" anchor="t">
            <a:spAutoFit/>
          </a:bodyPr>
          <a:lstStyle/>
          <a:p>
            <a:pPr algn="ctr">
              <a:lnSpc>
                <a:spcPts val="4536"/>
              </a:lnSpc>
              <a:spcBef>
                <a:spcPct val="0"/>
              </a:spcBef>
            </a:pPr>
            <a:r>
              <a:rPr lang="en-US" sz="4491" dirty="0">
                <a:solidFill>
                  <a:srgbClr val="004AAD"/>
                </a:solidFill>
                <a:latin typeface="Glacial Indifference Bold"/>
              </a:rPr>
              <a:t>Preprocessing </a:t>
            </a:r>
          </a:p>
        </p:txBody>
      </p:sp>
    </p:spTree>
    <p:extLst>
      <p:ext uri="{BB962C8B-B14F-4D97-AF65-F5344CB8AC3E}">
        <p14:creationId xmlns:p14="http://schemas.microsoft.com/office/powerpoint/2010/main" val="4165088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CAEA61C4-E723-5385-D9BA-8F319A5AE052}"/>
              </a:ext>
            </a:extLst>
          </p:cNvPr>
          <p:cNvPicPr>
            <a:picLocks noChangeAspect="1"/>
          </p:cNvPicPr>
          <p:nvPr/>
        </p:nvPicPr>
        <p:blipFill>
          <a:blip r:embed="rId2"/>
          <a:stretch>
            <a:fillRect/>
          </a:stretch>
        </p:blipFill>
        <p:spPr>
          <a:xfrm>
            <a:off x="195420" y="173715"/>
            <a:ext cx="4770279" cy="5809449"/>
          </a:xfrm>
          <a:prstGeom prst="rect">
            <a:avLst/>
          </a:prstGeom>
        </p:spPr>
      </p:pic>
      <p:pic>
        <p:nvPicPr>
          <p:cNvPr id="5" name="Imagen 4">
            <a:extLst>
              <a:ext uri="{FF2B5EF4-FFF2-40B4-BE49-F238E27FC236}">
                <a16:creationId xmlns:a16="http://schemas.microsoft.com/office/drawing/2014/main" id="{E70A49F2-0C4B-FE4B-88D4-4CCC8C816425}"/>
              </a:ext>
            </a:extLst>
          </p:cNvPr>
          <p:cNvPicPr>
            <a:picLocks noChangeAspect="1"/>
          </p:cNvPicPr>
          <p:nvPr/>
        </p:nvPicPr>
        <p:blipFill>
          <a:blip r:embed="rId3"/>
          <a:stretch>
            <a:fillRect/>
          </a:stretch>
        </p:blipFill>
        <p:spPr>
          <a:xfrm>
            <a:off x="2791143" y="1465971"/>
            <a:ext cx="3859198" cy="3582782"/>
          </a:xfrm>
          <a:prstGeom prst="rect">
            <a:avLst/>
          </a:prstGeom>
        </p:spPr>
      </p:pic>
      <p:pic>
        <p:nvPicPr>
          <p:cNvPr id="7" name="Imagen 6">
            <a:extLst>
              <a:ext uri="{FF2B5EF4-FFF2-40B4-BE49-F238E27FC236}">
                <a16:creationId xmlns:a16="http://schemas.microsoft.com/office/drawing/2014/main" id="{D9191337-CD50-2417-927D-3C228C3C7170}"/>
              </a:ext>
            </a:extLst>
          </p:cNvPr>
          <p:cNvPicPr>
            <a:picLocks noChangeAspect="1"/>
          </p:cNvPicPr>
          <p:nvPr/>
        </p:nvPicPr>
        <p:blipFill>
          <a:blip r:embed="rId4"/>
          <a:stretch>
            <a:fillRect/>
          </a:stretch>
        </p:blipFill>
        <p:spPr>
          <a:xfrm>
            <a:off x="0" y="5207686"/>
            <a:ext cx="8334983" cy="1144392"/>
          </a:xfrm>
          <a:prstGeom prst="rect">
            <a:avLst/>
          </a:prstGeom>
        </p:spPr>
      </p:pic>
      <p:pic>
        <p:nvPicPr>
          <p:cNvPr id="9" name="Imagen 8">
            <a:extLst>
              <a:ext uri="{FF2B5EF4-FFF2-40B4-BE49-F238E27FC236}">
                <a16:creationId xmlns:a16="http://schemas.microsoft.com/office/drawing/2014/main" id="{ADE68943-21C5-20CD-3429-362B072A4750}"/>
              </a:ext>
            </a:extLst>
          </p:cNvPr>
          <p:cNvPicPr>
            <a:picLocks noChangeAspect="1"/>
          </p:cNvPicPr>
          <p:nvPr/>
        </p:nvPicPr>
        <p:blipFill>
          <a:blip r:embed="rId5"/>
          <a:stretch>
            <a:fillRect/>
          </a:stretch>
        </p:blipFill>
        <p:spPr>
          <a:xfrm>
            <a:off x="6891641" y="1796543"/>
            <a:ext cx="5717191" cy="2921638"/>
          </a:xfrm>
          <a:prstGeom prst="rect">
            <a:avLst/>
          </a:prstGeom>
        </p:spPr>
      </p:pic>
    </p:spTree>
    <p:extLst>
      <p:ext uri="{BB962C8B-B14F-4D97-AF65-F5344CB8AC3E}">
        <p14:creationId xmlns:p14="http://schemas.microsoft.com/office/powerpoint/2010/main" val="2069362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199AE7-4F30-4BAA-4356-E40EB49669BA}"/>
            </a:ext>
          </a:extLst>
        </p:cNvPr>
        <p:cNvGrpSpPr/>
        <p:nvPr/>
      </p:nvGrpSpPr>
      <p:grpSpPr>
        <a:xfrm>
          <a:off x="0" y="0"/>
          <a:ext cx="0" cy="0"/>
          <a:chOff x="0" y="0"/>
          <a:chExt cx="0" cy="0"/>
        </a:xfrm>
      </p:grpSpPr>
      <p:sp>
        <p:nvSpPr>
          <p:cNvPr id="6" name="Freeform 6">
            <a:extLst>
              <a:ext uri="{FF2B5EF4-FFF2-40B4-BE49-F238E27FC236}">
                <a16:creationId xmlns:a16="http://schemas.microsoft.com/office/drawing/2014/main" id="{50A64297-C43E-81B1-C117-41F84E269B5C}"/>
              </a:ext>
            </a:extLst>
          </p:cNvPr>
          <p:cNvSpPr/>
          <p:nvPr/>
        </p:nvSpPr>
        <p:spPr>
          <a:xfrm>
            <a:off x="3657600" y="1001157"/>
            <a:ext cx="8496297" cy="443887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pPr algn="l"/>
            <a:endParaRPr lang="en-US" sz="1050" b="0" i="0" dirty="0">
              <a:effectLst/>
              <a:latin typeface="system-ui"/>
            </a:endParaRPr>
          </a:p>
          <a:p>
            <a:pPr algn="l"/>
            <a:r>
              <a:rPr lang="en-US" sz="2400" b="0" i="0" dirty="0">
                <a:effectLst/>
                <a:latin typeface="system-ui"/>
              </a:rPr>
              <a:t>Boxplots to identify outliers in Price, Mileage and Engine Capacity.</a:t>
            </a:r>
          </a:p>
          <a:p>
            <a:pPr algn="l"/>
            <a:endParaRPr lang="en-US" sz="2400" b="0" i="0" dirty="0">
              <a:effectLst/>
              <a:latin typeface="system-ui"/>
            </a:endParaRPr>
          </a:p>
          <a:p>
            <a:pPr algn="l"/>
            <a:r>
              <a:rPr lang="en-US" sz="2400" b="0" i="0" dirty="0">
                <a:effectLst/>
                <a:latin typeface="system-ui"/>
              </a:rPr>
              <a:t>Remove or cap outliers (e.g., extremely high or low prices or mileage).</a:t>
            </a:r>
          </a:p>
          <a:p>
            <a:pPr algn="l"/>
            <a:endParaRPr lang="en-US" sz="2400" b="0" i="0" dirty="0">
              <a:effectLst/>
              <a:latin typeface="system-ui"/>
            </a:endParaRPr>
          </a:p>
          <a:p>
            <a:pPr algn="l"/>
            <a:r>
              <a:rPr lang="en-US" sz="2400" b="0" i="0" dirty="0">
                <a:effectLst/>
                <a:latin typeface="system-ui"/>
              </a:rPr>
              <a:t>A heatmap of correlations to explore relationships between numerical variables like Year, Mileage, Engine Capacity, Seating Capacity, and Price.</a:t>
            </a:r>
          </a:p>
          <a:p>
            <a:pPr algn="l"/>
            <a:r>
              <a:rPr lang="en-US" sz="2400" b="0" i="0" dirty="0">
                <a:effectLst/>
                <a:latin typeface="system-ui"/>
              </a:rPr>
              <a:t>Scatterplots (e.g., Year vs. Price, Mileage vs. Price, Engine Capacity vs. Price, Seating Capacity vs. Price) to visualize trends.</a:t>
            </a:r>
          </a:p>
        </p:txBody>
      </p:sp>
      <p:sp>
        <p:nvSpPr>
          <p:cNvPr id="12" name="Freeform 12">
            <a:extLst>
              <a:ext uri="{FF2B5EF4-FFF2-40B4-BE49-F238E27FC236}">
                <a16:creationId xmlns:a16="http://schemas.microsoft.com/office/drawing/2014/main" id="{BEA89CD9-DF5B-BA95-5F3A-B68FAC78B25B}"/>
              </a:ext>
            </a:extLst>
          </p:cNvPr>
          <p:cNvSpPr/>
          <p:nvPr/>
        </p:nvSpPr>
        <p:spPr>
          <a:xfrm>
            <a:off x="620557" y="1099487"/>
            <a:ext cx="2659591" cy="434054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endParaRPr lang="es-VE" sz="1200"/>
          </a:p>
        </p:txBody>
      </p:sp>
      <p:grpSp>
        <p:nvGrpSpPr>
          <p:cNvPr id="8" name="Group 8">
            <a:extLst>
              <a:ext uri="{FF2B5EF4-FFF2-40B4-BE49-F238E27FC236}">
                <a16:creationId xmlns:a16="http://schemas.microsoft.com/office/drawing/2014/main" id="{98E369FA-E1EA-57DA-361E-6B6B540BEF6E}"/>
              </a:ext>
            </a:extLst>
          </p:cNvPr>
          <p:cNvGrpSpPr/>
          <p:nvPr/>
        </p:nvGrpSpPr>
        <p:grpSpPr>
          <a:xfrm>
            <a:off x="0" y="5084644"/>
            <a:ext cx="12192000" cy="1773355"/>
            <a:chOff x="0" y="0"/>
            <a:chExt cx="4816593" cy="916399"/>
          </a:xfrm>
          <a:solidFill>
            <a:srgbClr val="FF9900"/>
          </a:solidFill>
        </p:grpSpPr>
        <p:sp>
          <p:nvSpPr>
            <p:cNvPr id="9" name="Freeform 9">
              <a:extLst>
                <a:ext uri="{FF2B5EF4-FFF2-40B4-BE49-F238E27FC236}">
                  <a16:creationId xmlns:a16="http://schemas.microsoft.com/office/drawing/2014/main" id="{6CA9A1BA-FF1B-EB93-6C8B-5D238A2B1E3E}"/>
                </a:ext>
              </a:extLst>
            </p:cNvPr>
            <p:cNvSpPr/>
            <p:nvPr/>
          </p:nvSpPr>
          <p:spPr>
            <a:xfrm>
              <a:off x="0" y="0"/>
              <a:ext cx="4816592" cy="916399"/>
            </a:xfrm>
            <a:custGeom>
              <a:avLst/>
              <a:gdLst/>
              <a:ahLst/>
              <a:cxnLst/>
              <a:rect l="l" t="t" r="r" b="b"/>
              <a:pathLst>
                <a:path w="4816592" h="916399">
                  <a:moveTo>
                    <a:pt x="0" y="0"/>
                  </a:moveTo>
                  <a:lnTo>
                    <a:pt x="4816592" y="0"/>
                  </a:lnTo>
                  <a:lnTo>
                    <a:pt x="4816592" y="916399"/>
                  </a:lnTo>
                  <a:lnTo>
                    <a:pt x="0" y="916399"/>
                  </a:lnTo>
                  <a:close/>
                </a:path>
              </a:pathLst>
            </a:custGeom>
            <a:grpFill/>
          </p:spPr>
          <p:txBody>
            <a:bodyPr/>
            <a:lstStyle/>
            <a:p>
              <a:endParaRPr lang="es-VE" sz="1200"/>
            </a:p>
          </p:txBody>
        </p:sp>
        <p:sp>
          <p:nvSpPr>
            <p:cNvPr id="10" name="TextBox 10">
              <a:extLst>
                <a:ext uri="{FF2B5EF4-FFF2-40B4-BE49-F238E27FC236}">
                  <a16:creationId xmlns:a16="http://schemas.microsoft.com/office/drawing/2014/main" id="{A01D2EC2-80D3-3D1E-2717-E7068AFF0C1F}"/>
                </a:ext>
              </a:extLst>
            </p:cNvPr>
            <p:cNvSpPr txBox="1"/>
            <p:nvPr/>
          </p:nvSpPr>
          <p:spPr>
            <a:xfrm>
              <a:off x="0" y="-38100"/>
              <a:ext cx="4816593" cy="954499"/>
            </a:xfrm>
            <a:prstGeom prst="rect">
              <a:avLst/>
            </a:prstGeom>
            <a:grpFill/>
          </p:spPr>
          <p:txBody>
            <a:bodyPr lIns="33867" tIns="33867" rIns="33867" bIns="33867" rtlCol="0" anchor="ctr"/>
            <a:lstStyle/>
            <a:p>
              <a:pPr algn="ctr">
                <a:lnSpc>
                  <a:spcPts val="1773"/>
                </a:lnSpc>
                <a:spcBef>
                  <a:spcPct val="0"/>
                </a:spcBef>
              </a:pPr>
              <a:endParaRPr sz="1200"/>
            </a:p>
          </p:txBody>
        </p:sp>
      </p:grpSp>
      <p:grpSp>
        <p:nvGrpSpPr>
          <p:cNvPr id="29" name="Group 29">
            <a:extLst>
              <a:ext uri="{FF2B5EF4-FFF2-40B4-BE49-F238E27FC236}">
                <a16:creationId xmlns:a16="http://schemas.microsoft.com/office/drawing/2014/main" id="{EDC0231D-6BED-272A-CD25-F618342A027E}"/>
              </a:ext>
            </a:extLst>
          </p:cNvPr>
          <p:cNvGrpSpPr/>
          <p:nvPr/>
        </p:nvGrpSpPr>
        <p:grpSpPr>
          <a:xfrm>
            <a:off x="733421" y="416640"/>
            <a:ext cx="2458562" cy="997971"/>
            <a:chOff x="-36217" y="-38100"/>
            <a:chExt cx="921138" cy="373905"/>
          </a:xfrm>
        </p:grpSpPr>
        <p:sp>
          <p:nvSpPr>
            <p:cNvPr id="30" name="Freeform 30">
              <a:extLst>
                <a:ext uri="{FF2B5EF4-FFF2-40B4-BE49-F238E27FC236}">
                  <a16:creationId xmlns:a16="http://schemas.microsoft.com/office/drawing/2014/main" id="{56325766-7553-C922-840C-DBAA4F9BE051}"/>
                </a:ext>
              </a:extLst>
            </p:cNvPr>
            <p:cNvSpPr/>
            <p:nvPr/>
          </p:nvSpPr>
          <p:spPr>
            <a:xfrm>
              <a:off x="-36217" y="10551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p:spPr>
          <p:txBody>
            <a:bodyPr/>
            <a:lstStyle/>
            <a:p>
              <a:endParaRPr lang="es-VE" sz="1200"/>
            </a:p>
          </p:txBody>
        </p:sp>
        <p:sp>
          <p:nvSpPr>
            <p:cNvPr id="31" name="TextBox 31">
              <a:extLst>
                <a:ext uri="{FF2B5EF4-FFF2-40B4-BE49-F238E27FC236}">
                  <a16:creationId xmlns:a16="http://schemas.microsoft.com/office/drawing/2014/main" id="{514A32BB-619D-C997-001F-644F4642B3D0}"/>
                </a:ext>
              </a:extLst>
            </p:cNvPr>
            <p:cNvSpPr txBox="1"/>
            <p:nvPr/>
          </p:nvSpPr>
          <p:spPr>
            <a:xfrm>
              <a:off x="0" y="-38100"/>
              <a:ext cx="884921" cy="268395"/>
            </a:xfrm>
            <a:prstGeom prst="rect">
              <a:avLst/>
            </a:prstGeom>
          </p:spPr>
          <p:txBody>
            <a:bodyPr lIns="33867" tIns="33867" rIns="33867" bIns="33867" rtlCol="0" anchor="ctr"/>
            <a:lstStyle/>
            <a:p>
              <a:pPr algn="ctr">
                <a:lnSpc>
                  <a:spcPts val="1773"/>
                </a:lnSpc>
              </a:pPr>
              <a:endParaRPr sz="1200"/>
            </a:p>
          </p:txBody>
        </p:sp>
      </p:grpSp>
      <p:sp>
        <p:nvSpPr>
          <p:cNvPr id="32" name="TextBox 32">
            <a:extLst>
              <a:ext uri="{FF2B5EF4-FFF2-40B4-BE49-F238E27FC236}">
                <a16:creationId xmlns:a16="http://schemas.microsoft.com/office/drawing/2014/main" id="{C0C8EF4E-C982-705C-CB93-DE9BD6E9BD65}"/>
              </a:ext>
            </a:extLst>
          </p:cNvPr>
          <p:cNvSpPr txBox="1"/>
          <p:nvPr/>
        </p:nvSpPr>
        <p:spPr>
          <a:xfrm>
            <a:off x="637524" y="1001157"/>
            <a:ext cx="2553690" cy="247055"/>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Data Processing</a:t>
            </a:r>
          </a:p>
        </p:txBody>
      </p:sp>
      <p:pic>
        <p:nvPicPr>
          <p:cNvPr id="3" name="Imagen 2">
            <a:extLst>
              <a:ext uri="{FF2B5EF4-FFF2-40B4-BE49-F238E27FC236}">
                <a16:creationId xmlns:a16="http://schemas.microsoft.com/office/drawing/2014/main" id="{01B75447-A65A-81B9-7C2A-EF2F1892E1A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20557" y="2252541"/>
            <a:ext cx="2437033" cy="1827775"/>
          </a:xfrm>
          <a:prstGeom prst="ellipse">
            <a:avLst/>
          </a:prstGeom>
          <a:ln>
            <a:noFill/>
          </a:ln>
          <a:effectLst>
            <a:softEdge rad="112500"/>
          </a:effectLst>
        </p:spPr>
      </p:pic>
      <p:sp>
        <p:nvSpPr>
          <p:cNvPr id="4" name="CuadroTexto 3">
            <a:extLst>
              <a:ext uri="{FF2B5EF4-FFF2-40B4-BE49-F238E27FC236}">
                <a16:creationId xmlns:a16="http://schemas.microsoft.com/office/drawing/2014/main" id="{E0384DC3-8AB5-661B-8997-1C68E7157E65}"/>
              </a:ext>
            </a:extLst>
          </p:cNvPr>
          <p:cNvSpPr txBox="1"/>
          <p:nvPr/>
        </p:nvSpPr>
        <p:spPr>
          <a:xfrm>
            <a:off x="0" y="6559571"/>
            <a:ext cx="7073903" cy="230832"/>
          </a:xfrm>
          <a:prstGeom prst="rect">
            <a:avLst/>
          </a:prstGeom>
          <a:noFill/>
        </p:spPr>
        <p:txBody>
          <a:bodyPr wrap="square" rtlCol="0">
            <a:spAutoFit/>
          </a:bodyPr>
          <a:lstStyle/>
          <a:p>
            <a:r>
              <a:rPr lang="en-CA" sz="900" dirty="0">
                <a:hlinkClick r:id="rId3" tooltip="https://aerowenluzyoscuridad.blogspot.com/2015/03/la-importancia-de-la-visualizacion.html"/>
              </a:rPr>
              <a:t>Esta </a:t>
            </a:r>
            <a:r>
              <a:rPr lang="en-CA" sz="900" dirty="0" err="1">
                <a:hlinkClick r:id="rId3" tooltip="https://aerowenluzyoscuridad.blogspot.com/2015/03/la-importancia-de-la-visualizacion.html"/>
              </a:rPr>
              <a:t>foto</a:t>
            </a:r>
            <a:r>
              <a:rPr lang="en-CA" sz="900" dirty="0"/>
              <a:t> de Autor </a:t>
            </a:r>
            <a:r>
              <a:rPr lang="en-CA" sz="900" dirty="0" err="1"/>
              <a:t>desconocido</a:t>
            </a:r>
            <a:r>
              <a:rPr lang="en-CA" sz="900" dirty="0"/>
              <a:t> </a:t>
            </a:r>
            <a:r>
              <a:rPr lang="en-CA" sz="900" dirty="0" err="1"/>
              <a:t>está</a:t>
            </a:r>
            <a:r>
              <a:rPr lang="en-CA" sz="900" dirty="0"/>
              <a:t> bajo </a:t>
            </a:r>
            <a:r>
              <a:rPr lang="en-CA" sz="900" dirty="0" err="1"/>
              <a:t>licencia</a:t>
            </a:r>
            <a:r>
              <a:rPr lang="en-CA" sz="900" dirty="0"/>
              <a:t> </a:t>
            </a:r>
            <a:r>
              <a:rPr lang="en-CA" sz="900" dirty="0">
                <a:hlinkClick r:id="rId4" tooltip="https://creativecommons.org/licenses/by-nc-nd/3.0/"/>
              </a:rPr>
              <a:t>CC BY-NC-ND</a:t>
            </a:r>
            <a:endParaRPr lang="en-CA" sz="900" dirty="0"/>
          </a:p>
        </p:txBody>
      </p:sp>
    </p:spTree>
    <p:extLst>
      <p:ext uri="{BB962C8B-B14F-4D97-AF65-F5344CB8AC3E}">
        <p14:creationId xmlns:p14="http://schemas.microsoft.com/office/powerpoint/2010/main" val="3939105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805A2F0A-BA02-14E3-13F6-16B3DDB0DE81}"/>
              </a:ext>
            </a:extLst>
          </p:cNvPr>
          <p:cNvPicPr>
            <a:picLocks noChangeAspect="1"/>
          </p:cNvPicPr>
          <p:nvPr/>
        </p:nvPicPr>
        <p:blipFill>
          <a:blip r:embed="rId3"/>
          <a:stretch>
            <a:fillRect/>
          </a:stretch>
        </p:blipFill>
        <p:spPr>
          <a:xfrm>
            <a:off x="1007970" y="405337"/>
            <a:ext cx="10434730" cy="2906937"/>
          </a:xfrm>
          <a:prstGeom prst="rect">
            <a:avLst/>
          </a:prstGeom>
        </p:spPr>
      </p:pic>
      <p:pic>
        <p:nvPicPr>
          <p:cNvPr id="9" name="Imagen 8">
            <a:extLst>
              <a:ext uri="{FF2B5EF4-FFF2-40B4-BE49-F238E27FC236}">
                <a16:creationId xmlns:a16="http://schemas.microsoft.com/office/drawing/2014/main" id="{EDB894C2-17D2-1437-45E2-7B23F570D142}"/>
              </a:ext>
            </a:extLst>
          </p:cNvPr>
          <p:cNvPicPr>
            <a:picLocks noChangeAspect="1"/>
          </p:cNvPicPr>
          <p:nvPr/>
        </p:nvPicPr>
        <p:blipFill>
          <a:blip r:embed="rId4"/>
          <a:stretch>
            <a:fillRect/>
          </a:stretch>
        </p:blipFill>
        <p:spPr>
          <a:xfrm>
            <a:off x="893665" y="3545727"/>
            <a:ext cx="10663340" cy="3028491"/>
          </a:xfrm>
          <a:prstGeom prst="rect">
            <a:avLst/>
          </a:prstGeom>
        </p:spPr>
      </p:pic>
    </p:spTree>
    <p:extLst>
      <p:ext uri="{BB962C8B-B14F-4D97-AF65-F5344CB8AC3E}">
        <p14:creationId xmlns:p14="http://schemas.microsoft.com/office/powerpoint/2010/main" val="28970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EAF11FB-F099-E916-516A-846B8EB477FA}"/>
              </a:ext>
            </a:extLst>
          </p:cNvPr>
          <p:cNvPicPr>
            <a:picLocks noChangeAspect="1"/>
          </p:cNvPicPr>
          <p:nvPr/>
        </p:nvPicPr>
        <p:blipFill>
          <a:blip r:embed="rId2"/>
          <a:stretch>
            <a:fillRect/>
          </a:stretch>
        </p:blipFill>
        <p:spPr>
          <a:xfrm>
            <a:off x="565455" y="227226"/>
            <a:ext cx="11245545" cy="2719174"/>
          </a:xfrm>
          <a:prstGeom prst="rect">
            <a:avLst/>
          </a:prstGeom>
        </p:spPr>
      </p:pic>
      <p:pic>
        <p:nvPicPr>
          <p:cNvPr id="9" name="Imagen 8">
            <a:extLst>
              <a:ext uri="{FF2B5EF4-FFF2-40B4-BE49-F238E27FC236}">
                <a16:creationId xmlns:a16="http://schemas.microsoft.com/office/drawing/2014/main" id="{BED57F81-6DD7-222C-7FEF-7EFB52F66808}"/>
              </a:ext>
            </a:extLst>
          </p:cNvPr>
          <p:cNvPicPr>
            <a:picLocks noChangeAspect="1"/>
          </p:cNvPicPr>
          <p:nvPr/>
        </p:nvPicPr>
        <p:blipFill>
          <a:blip r:embed="rId3"/>
          <a:stretch>
            <a:fillRect/>
          </a:stretch>
        </p:blipFill>
        <p:spPr>
          <a:xfrm>
            <a:off x="3357427" y="3057802"/>
            <a:ext cx="5227773" cy="4130398"/>
          </a:xfrm>
          <a:prstGeom prst="rect">
            <a:avLst/>
          </a:prstGeom>
        </p:spPr>
      </p:pic>
    </p:spTree>
    <p:extLst>
      <p:ext uri="{BB962C8B-B14F-4D97-AF65-F5344CB8AC3E}">
        <p14:creationId xmlns:p14="http://schemas.microsoft.com/office/powerpoint/2010/main" val="536311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1"/>
          <p:cNvSpPr txBox="1"/>
          <p:nvPr/>
        </p:nvSpPr>
        <p:spPr>
          <a:xfrm>
            <a:off x="2096044" y="433735"/>
            <a:ext cx="7999911" cy="584840"/>
          </a:xfrm>
          <a:prstGeom prst="rect">
            <a:avLst/>
          </a:prstGeom>
          <a:ln>
            <a:noFill/>
          </a:ln>
        </p:spPr>
        <p:txBody>
          <a:bodyPr lIns="0" tIns="0" rIns="0" bIns="0" rtlCol="0" anchor="t">
            <a:spAutoFit/>
          </a:bodyPr>
          <a:lstStyle/>
          <a:p>
            <a:pPr algn="ctr">
              <a:lnSpc>
                <a:spcPts val="4536"/>
              </a:lnSpc>
              <a:spcBef>
                <a:spcPct val="0"/>
              </a:spcBef>
            </a:pPr>
            <a:r>
              <a:rPr lang="en-US" sz="4491" dirty="0">
                <a:solidFill>
                  <a:srgbClr val="FF9900"/>
                </a:solidFill>
                <a:latin typeface="Glacial Indifference Bold"/>
              </a:rPr>
              <a:t>PREDICTIVE MODELS</a:t>
            </a:r>
          </a:p>
        </p:txBody>
      </p:sp>
      <p:grpSp>
        <p:nvGrpSpPr>
          <p:cNvPr id="34" name="Grupo 33">
            <a:extLst>
              <a:ext uri="{FF2B5EF4-FFF2-40B4-BE49-F238E27FC236}">
                <a16:creationId xmlns:a16="http://schemas.microsoft.com/office/drawing/2014/main" id="{3CA7A0ED-EA58-238E-4EF3-8F5080FB0B91}"/>
              </a:ext>
            </a:extLst>
          </p:cNvPr>
          <p:cNvGrpSpPr/>
          <p:nvPr/>
        </p:nvGrpSpPr>
        <p:grpSpPr>
          <a:xfrm>
            <a:off x="420223" y="3162118"/>
            <a:ext cx="2553690" cy="614669"/>
            <a:chOff x="420223" y="2298971"/>
            <a:chExt cx="2553690" cy="614669"/>
          </a:xfrm>
        </p:grpSpPr>
        <p:grpSp>
          <p:nvGrpSpPr>
            <p:cNvPr id="18" name="Group 18"/>
            <p:cNvGrpSpPr/>
            <p:nvPr/>
          </p:nvGrpSpPr>
          <p:grpSpPr>
            <a:xfrm>
              <a:off x="499608" y="2298971"/>
              <a:ext cx="2361897" cy="614669"/>
              <a:chOff x="0" y="0"/>
              <a:chExt cx="884921" cy="230295"/>
            </a:xfrm>
          </p:grpSpPr>
          <p:sp>
            <p:nvSpPr>
              <p:cNvPr id="19" name="Freeform 19"/>
              <p:cNvSpPr/>
              <p:nvPr/>
            </p:nvSpPr>
            <p:spPr>
              <a:xfrm>
                <a:off x="0" y="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a:ln>
                <a:noFill/>
              </a:ln>
            </p:spPr>
            <p:txBody>
              <a:bodyPr/>
              <a:lstStyle/>
              <a:p>
                <a:endParaRPr lang="es-VE" sz="1200"/>
              </a:p>
            </p:txBody>
          </p:sp>
          <p:sp>
            <p:nvSpPr>
              <p:cNvPr id="20" name="TextBox 20"/>
              <p:cNvSpPr txBox="1"/>
              <p:nvPr/>
            </p:nvSpPr>
            <p:spPr>
              <a:xfrm>
                <a:off x="0" y="-38100"/>
                <a:ext cx="884921" cy="268395"/>
              </a:xfrm>
              <a:prstGeom prst="rect">
                <a:avLst/>
              </a:prstGeom>
              <a:ln>
                <a:noFill/>
              </a:ln>
            </p:spPr>
            <p:txBody>
              <a:bodyPr lIns="33867" tIns="33867" rIns="33867" bIns="33867" rtlCol="0" anchor="ctr"/>
              <a:lstStyle/>
              <a:p>
                <a:pPr algn="ctr">
                  <a:lnSpc>
                    <a:spcPts val="1773"/>
                  </a:lnSpc>
                </a:pPr>
                <a:endParaRPr sz="1200"/>
              </a:p>
            </p:txBody>
          </p:sp>
        </p:grpSp>
        <p:sp>
          <p:nvSpPr>
            <p:cNvPr id="22" name="TextBox 22"/>
            <p:cNvSpPr txBox="1"/>
            <p:nvPr/>
          </p:nvSpPr>
          <p:spPr>
            <a:xfrm>
              <a:off x="420223" y="2483360"/>
              <a:ext cx="2553690" cy="269304"/>
            </a:xfrm>
            <a:prstGeom prst="rect">
              <a:avLst/>
            </a:prstGeom>
            <a:ln>
              <a:noFill/>
            </a:ln>
          </p:spPr>
          <p:txBody>
            <a:bodyPr lIns="0" tIns="0" rIns="0" bIns="0" rtlCol="0" anchor="t">
              <a:spAutoFit/>
            </a:bodyPr>
            <a:lstStyle/>
            <a:p>
              <a:pPr algn="ctr">
                <a:lnSpc>
                  <a:spcPts val="2121"/>
                </a:lnSpc>
                <a:spcBef>
                  <a:spcPct val="0"/>
                </a:spcBef>
              </a:pPr>
              <a:r>
                <a:rPr lang="en-US" sz="2099" dirty="0">
                  <a:solidFill>
                    <a:srgbClr val="FFFFFF"/>
                  </a:solidFill>
                  <a:latin typeface="Glacial Indifference Bold"/>
                </a:rPr>
                <a:t>XG BOOST</a:t>
              </a:r>
            </a:p>
          </p:txBody>
        </p:sp>
      </p:grpSp>
      <p:grpSp>
        <p:nvGrpSpPr>
          <p:cNvPr id="38" name="Grupo 37">
            <a:extLst>
              <a:ext uri="{FF2B5EF4-FFF2-40B4-BE49-F238E27FC236}">
                <a16:creationId xmlns:a16="http://schemas.microsoft.com/office/drawing/2014/main" id="{4F9F71DB-3A85-EB04-0DD9-A4EB1D330948}"/>
              </a:ext>
            </a:extLst>
          </p:cNvPr>
          <p:cNvGrpSpPr/>
          <p:nvPr/>
        </p:nvGrpSpPr>
        <p:grpSpPr>
          <a:xfrm>
            <a:off x="349002" y="4384860"/>
            <a:ext cx="2553690" cy="614669"/>
            <a:chOff x="349002" y="4384860"/>
            <a:chExt cx="2553690" cy="614669"/>
          </a:xfrm>
        </p:grpSpPr>
        <p:sp>
          <p:nvSpPr>
            <p:cNvPr id="24" name="Freeform 24"/>
            <p:cNvSpPr/>
            <p:nvPr/>
          </p:nvSpPr>
          <p:spPr>
            <a:xfrm>
              <a:off x="499608" y="4384860"/>
              <a:ext cx="2361897" cy="614669"/>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a:ln>
              <a:noFill/>
            </a:ln>
          </p:spPr>
          <p:txBody>
            <a:bodyPr/>
            <a:lstStyle/>
            <a:p>
              <a:endParaRPr lang="es-VE" sz="1200"/>
            </a:p>
          </p:txBody>
        </p:sp>
        <p:sp>
          <p:nvSpPr>
            <p:cNvPr id="26" name="TextBox 26"/>
            <p:cNvSpPr txBox="1"/>
            <p:nvPr/>
          </p:nvSpPr>
          <p:spPr>
            <a:xfrm>
              <a:off x="349002" y="4557542"/>
              <a:ext cx="2553690" cy="269304"/>
            </a:xfrm>
            <a:prstGeom prst="rect">
              <a:avLst/>
            </a:prstGeom>
            <a:ln>
              <a:noFill/>
            </a:ln>
          </p:spPr>
          <p:txBody>
            <a:bodyPr lIns="0" tIns="0" rIns="0" bIns="0" rtlCol="0" anchor="t">
              <a:spAutoFit/>
            </a:bodyPr>
            <a:lstStyle/>
            <a:p>
              <a:pPr algn="ctr">
                <a:lnSpc>
                  <a:spcPts val="2053"/>
                </a:lnSpc>
                <a:spcBef>
                  <a:spcPct val="0"/>
                </a:spcBef>
              </a:pPr>
              <a:r>
                <a:rPr lang="en-US" sz="2033" dirty="0">
                  <a:solidFill>
                    <a:srgbClr val="FFFFFF"/>
                  </a:solidFill>
                  <a:latin typeface="Glacial Indifference Bold"/>
                </a:rPr>
                <a:t>RANDOM FOREST</a:t>
              </a:r>
            </a:p>
          </p:txBody>
        </p:sp>
      </p:grpSp>
      <p:grpSp>
        <p:nvGrpSpPr>
          <p:cNvPr id="33" name="Grupo 32">
            <a:extLst>
              <a:ext uri="{FF2B5EF4-FFF2-40B4-BE49-F238E27FC236}">
                <a16:creationId xmlns:a16="http://schemas.microsoft.com/office/drawing/2014/main" id="{47AA4EFF-0B98-33E1-C28B-FB5CD0F9D756}"/>
              </a:ext>
            </a:extLst>
          </p:cNvPr>
          <p:cNvGrpSpPr/>
          <p:nvPr/>
        </p:nvGrpSpPr>
        <p:grpSpPr>
          <a:xfrm>
            <a:off x="419849" y="2019454"/>
            <a:ext cx="2553690" cy="614669"/>
            <a:chOff x="499609" y="1344217"/>
            <a:chExt cx="2553690" cy="614669"/>
          </a:xfrm>
        </p:grpSpPr>
        <p:grpSp>
          <p:nvGrpSpPr>
            <p:cNvPr id="29" name="Group 29"/>
            <p:cNvGrpSpPr/>
            <p:nvPr/>
          </p:nvGrpSpPr>
          <p:grpSpPr>
            <a:xfrm>
              <a:off x="499609" y="1344217"/>
              <a:ext cx="2361897" cy="614669"/>
              <a:chOff x="0" y="0"/>
              <a:chExt cx="884921" cy="230295"/>
            </a:xfrm>
          </p:grpSpPr>
          <p:sp>
            <p:nvSpPr>
              <p:cNvPr id="30" name="Freeform 30"/>
              <p:cNvSpPr/>
              <p:nvPr/>
            </p:nvSpPr>
            <p:spPr>
              <a:xfrm>
                <a:off x="0" y="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a:ln>
                <a:noFill/>
              </a:ln>
            </p:spPr>
            <p:txBody>
              <a:bodyPr/>
              <a:lstStyle/>
              <a:p>
                <a:endParaRPr lang="es-VE" sz="1200"/>
              </a:p>
            </p:txBody>
          </p:sp>
          <p:sp>
            <p:nvSpPr>
              <p:cNvPr id="31" name="TextBox 31"/>
              <p:cNvSpPr txBox="1"/>
              <p:nvPr/>
            </p:nvSpPr>
            <p:spPr>
              <a:xfrm>
                <a:off x="0" y="-38100"/>
                <a:ext cx="884921" cy="268395"/>
              </a:xfrm>
              <a:prstGeom prst="rect">
                <a:avLst/>
              </a:prstGeom>
              <a:ln>
                <a:noFill/>
              </a:ln>
            </p:spPr>
            <p:txBody>
              <a:bodyPr lIns="33867" tIns="33867" rIns="33867" bIns="33867" rtlCol="0" anchor="ctr"/>
              <a:lstStyle/>
              <a:p>
                <a:pPr algn="ctr">
                  <a:lnSpc>
                    <a:spcPts val="1773"/>
                  </a:lnSpc>
                </a:pPr>
                <a:endParaRPr sz="1200"/>
              </a:p>
            </p:txBody>
          </p:sp>
        </p:grpSp>
        <p:sp>
          <p:nvSpPr>
            <p:cNvPr id="32" name="TextBox 32"/>
            <p:cNvSpPr txBox="1"/>
            <p:nvPr/>
          </p:nvSpPr>
          <p:spPr>
            <a:xfrm>
              <a:off x="499609" y="1512206"/>
              <a:ext cx="2553690" cy="243656"/>
            </a:xfrm>
            <a:prstGeom prst="rect">
              <a:avLst/>
            </a:prstGeom>
            <a:ln>
              <a:noFill/>
            </a:ln>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LINEAR REGRESSION</a:t>
              </a:r>
            </a:p>
          </p:txBody>
        </p:sp>
      </p:grpSp>
      <p:sp>
        <p:nvSpPr>
          <p:cNvPr id="39" name="TextBox 12"/>
          <p:cNvSpPr txBox="1"/>
          <p:nvPr/>
        </p:nvSpPr>
        <p:spPr>
          <a:xfrm>
            <a:off x="3997028" y="1514755"/>
            <a:ext cx="7501033" cy="4202112"/>
          </a:xfrm>
          <a:prstGeom prst="rect">
            <a:avLst/>
          </a:prstGeom>
        </p:spPr>
        <p:txBody>
          <a:bodyPr lIns="0" tIns="0" rIns="0" bIns="0" rtlCol="0" anchor="t">
            <a:spAutoFit/>
          </a:bodyPr>
          <a:lstStyle/>
          <a:p>
            <a:pPr algn="l"/>
            <a:r>
              <a:rPr lang="en-CA" sz="2800" b="1" i="0" dirty="0">
                <a:effectLst/>
                <a:latin typeface="system-ui"/>
              </a:rPr>
              <a:t>Objective:</a:t>
            </a:r>
          </a:p>
          <a:p>
            <a:pPr algn="l">
              <a:buFont typeface="Arial" panose="020B0604020202020204" pitchFamily="34" charset="0"/>
              <a:buChar char="•"/>
            </a:pPr>
            <a:r>
              <a:rPr lang="en-CA" sz="2800" b="0" i="0" dirty="0">
                <a:effectLst/>
                <a:latin typeface="system-ui"/>
              </a:rPr>
              <a:t>Predict car prices based on features.</a:t>
            </a:r>
          </a:p>
          <a:p>
            <a:pPr algn="l"/>
            <a:endParaRPr lang="en-CA" sz="2800" b="1" i="0" dirty="0">
              <a:effectLst/>
              <a:latin typeface="system-ui"/>
            </a:endParaRPr>
          </a:p>
          <a:p>
            <a:pPr algn="l"/>
            <a:r>
              <a:rPr lang="en-CA" sz="2800" b="1" i="0" dirty="0">
                <a:effectLst/>
                <a:latin typeface="system-ui"/>
              </a:rPr>
              <a:t>Features for Clustering:</a:t>
            </a:r>
          </a:p>
          <a:p>
            <a:pPr algn="l">
              <a:buFont typeface="Arial" panose="020B0604020202020204" pitchFamily="34" charset="0"/>
              <a:buChar char="•"/>
            </a:pPr>
            <a:r>
              <a:rPr lang="en-CA" sz="2800" b="0" i="0" dirty="0">
                <a:effectLst/>
                <a:latin typeface="system-ui"/>
              </a:rPr>
              <a:t>Select relevant features: Price, Year, Mileage, Engine Capacity, Seating Capacity, Type, Gearbox, Fuel, Car Condition.</a:t>
            </a:r>
          </a:p>
          <a:p>
            <a:pPr algn="l">
              <a:buFont typeface="Arial" panose="020B0604020202020204" pitchFamily="34" charset="0"/>
              <a:buChar char="•"/>
            </a:pPr>
            <a:r>
              <a:rPr lang="en-CA" sz="2800" b="0" i="0" dirty="0">
                <a:effectLst/>
                <a:latin typeface="system-ui"/>
              </a:rPr>
              <a:t>Convert categorical variables (e.g., Fuel, Car Condition) into dummy/encoded variables.</a:t>
            </a:r>
          </a:p>
          <a:p>
            <a:pPr algn="ctr">
              <a:lnSpc>
                <a:spcPts val="2422"/>
              </a:lnSpc>
              <a:spcBef>
                <a:spcPct val="0"/>
              </a:spcBef>
            </a:pPr>
            <a:endParaRPr lang="en-US" sz="2755" dirty="0">
              <a:solidFill>
                <a:srgbClr val="000000"/>
              </a:solidFill>
              <a:latin typeface="Century Gothic Paneuropean"/>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29266" y="244259"/>
            <a:ext cx="1671285" cy="153888"/>
          </a:xfrm>
          <a:prstGeom prst="rect">
            <a:avLst/>
          </a:prstGeom>
        </p:spPr>
        <p:txBody>
          <a:bodyPr lIns="0" tIns="0" rIns="0" bIns="0" rtlCol="0" anchor="t">
            <a:spAutoFit/>
          </a:bodyPr>
          <a:lstStyle/>
          <a:p>
            <a:pPr algn="ctr">
              <a:lnSpc>
                <a:spcPts val="1225"/>
              </a:lnSpc>
              <a:spcBef>
                <a:spcPct val="0"/>
              </a:spcBef>
            </a:pPr>
            <a:r>
              <a:rPr lang="en-US" sz="1212">
                <a:solidFill>
                  <a:srgbClr val="FFFFFF"/>
                </a:solidFill>
                <a:latin typeface="Glacial Indifference Bold"/>
              </a:rPr>
              <a:t>LINEAR REGRESSION</a:t>
            </a:r>
          </a:p>
        </p:txBody>
      </p:sp>
      <p:sp>
        <p:nvSpPr>
          <p:cNvPr id="8" name="TextBox 8"/>
          <p:cNvSpPr txBox="1"/>
          <p:nvPr/>
        </p:nvSpPr>
        <p:spPr>
          <a:xfrm>
            <a:off x="1983405" y="160217"/>
            <a:ext cx="9511427" cy="337015"/>
          </a:xfrm>
          <a:prstGeom prst="rect">
            <a:avLst/>
          </a:prstGeom>
        </p:spPr>
        <p:txBody>
          <a:bodyPr lIns="0" tIns="0" rIns="0" bIns="0" rtlCol="0" anchor="t">
            <a:spAutoFit/>
          </a:bodyPr>
          <a:lstStyle/>
          <a:p>
            <a:pPr algn="ctr">
              <a:lnSpc>
                <a:spcPts val="2799"/>
              </a:lnSpc>
              <a:spcBef>
                <a:spcPct val="0"/>
              </a:spcBef>
            </a:pPr>
            <a:r>
              <a:rPr lang="en-US" sz="1999" dirty="0">
                <a:solidFill>
                  <a:srgbClr val="000000"/>
                </a:solidFill>
                <a:latin typeface="Century Gothic Paneuropean"/>
              </a:rPr>
              <a:t>Extract of the Code in </a:t>
            </a:r>
            <a:r>
              <a:rPr lang="en-US" sz="1999" dirty="0" err="1">
                <a:solidFill>
                  <a:srgbClr val="000000"/>
                </a:solidFill>
                <a:latin typeface="Century Gothic Paneuropean"/>
              </a:rPr>
              <a:t>Phython</a:t>
            </a:r>
            <a:r>
              <a:rPr lang="en-US" sz="1999" dirty="0">
                <a:solidFill>
                  <a:srgbClr val="000000"/>
                </a:solidFill>
                <a:latin typeface="Century Gothic Paneuropean"/>
              </a:rPr>
              <a:t>.</a:t>
            </a:r>
          </a:p>
        </p:txBody>
      </p:sp>
      <p:pic>
        <p:nvPicPr>
          <p:cNvPr id="11" name="Imagen 10">
            <a:extLst>
              <a:ext uri="{FF2B5EF4-FFF2-40B4-BE49-F238E27FC236}">
                <a16:creationId xmlns:a16="http://schemas.microsoft.com/office/drawing/2014/main" id="{6FB932D0-751C-6CD8-1D07-BDD7275DECAB}"/>
              </a:ext>
            </a:extLst>
          </p:cNvPr>
          <p:cNvPicPr>
            <a:picLocks noChangeAspect="1"/>
          </p:cNvPicPr>
          <p:nvPr/>
        </p:nvPicPr>
        <p:blipFill>
          <a:blip r:embed="rId2"/>
          <a:stretch>
            <a:fillRect/>
          </a:stretch>
        </p:blipFill>
        <p:spPr>
          <a:xfrm>
            <a:off x="351033" y="900503"/>
            <a:ext cx="5946267" cy="3116784"/>
          </a:xfrm>
          <a:prstGeom prst="rect">
            <a:avLst/>
          </a:prstGeom>
        </p:spPr>
      </p:pic>
      <p:grpSp>
        <p:nvGrpSpPr>
          <p:cNvPr id="12" name="Grupo 11">
            <a:extLst>
              <a:ext uri="{FF2B5EF4-FFF2-40B4-BE49-F238E27FC236}">
                <a16:creationId xmlns:a16="http://schemas.microsoft.com/office/drawing/2014/main" id="{1CB60541-DED1-9A96-19F1-8BD762BF0D57}"/>
              </a:ext>
            </a:extLst>
          </p:cNvPr>
          <p:cNvGrpSpPr/>
          <p:nvPr/>
        </p:nvGrpSpPr>
        <p:grpSpPr>
          <a:xfrm>
            <a:off x="129266" y="160217"/>
            <a:ext cx="2553690" cy="614669"/>
            <a:chOff x="499609" y="1344217"/>
            <a:chExt cx="2553690" cy="614669"/>
          </a:xfrm>
        </p:grpSpPr>
        <p:grpSp>
          <p:nvGrpSpPr>
            <p:cNvPr id="13" name="Group 29">
              <a:extLst>
                <a:ext uri="{FF2B5EF4-FFF2-40B4-BE49-F238E27FC236}">
                  <a16:creationId xmlns:a16="http://schemas.microsoft.com/office/drawing/2014/main" id="{4D1395FA-5EC9-48C9-9FBC-1A1EBB93DE64}"/>
                </a:ext>
              </a:extLst>
            </p:cNvPr>
            <p:cNvGrpSpPr/>
            <p:nvPr/>
          </p:nvGrpSpPr>
          <p:grpSpPr>
            <a:xfrm>
              <a:off x="499609" y="1344217"/>
              <a:ext cx="2361897" cy="614669"/>
              <a:chOff x="0" y="0"/>
              <a:chExt cx="884921" cy="230295"/>
            </a:xfrm>
          </p:grpSpPr>
          <p:sp>
            <p:nvSpPr>
              <p:cNvPr id="16" name="Freeform 30">
                <a:extLst>
                  <a:ext uri="{FF2B5EF4-FFF2-40B4-BE49-F238E27FC236}">
                    <a16:creationId xmlns:a16="http://schemas.microsoft.com/office/drawing/2014/main" id="{B3D4CC0B-0B4E-296D-435A-3E7FA6F61B13}"/>
                  </a:ext>
                </a:extLst>
              </p:cNvPr>
              <p:cNvSpPr/>
              <p:nvPr/>
            </p:nvSpPr>
            <p:spPr>
              <a:xfrm>
                <a:off x="0" y="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a:ln>
                <a:noFill/>
              </a:ln>
            </p:spPr>
            <p:txBody>
              <a:bodyPr/>
              <a:lstStyle/>
              <a:p>
                <a:endParaRPr lang="es-VE" sz="1200"/>
              </a:p>
            </p:txBody>
          </p:sp>
          <p:sp>
            <p:nvSpPr>
              <p:cNvPr id="17" name="TextBox 31">
                <a:extLst>
                  <a:ext uri="{FF2B5EF4-FFF2-40B4-BE49-F238E27FC236}">
                    <a16:creationId xmlns:a16="http://schemas.microsoft.com/office/drawing/2014/main" id="{FCF0AC2B-AD75-AE88-5813-D51E27609B41}"/>
                  </a:ext>
                </a:extLst>
              </p:cNvPr>
              <p:cNvSpPr txBox="1"/>
              <p:nvPr/>
            </p:nvSpPr>
            <p:spPr>
              <a:xfrm>
                <a:off x="0" y="-38100"/>
                <a:ext cx="884921" cy="268395"/>
              </a:xfrm>
              <a:prstGeom prst="rect">
                <a:avLst/>
              </a:prstGeom>
              <a:ln>
                <a:noFill/>
              </a:ln>
            </p:spPr>
            <p:txBody>
              <a:bodyPr lIns="33867" tIns="33867" rIns="33867" bIns="33867" rtlCol="0" anchor="ctr"/>
              <a:lstStyle/>
              <a:p>
                <a:pPr algn="ctr">
                  <a:lnSpc>
                    <a:spcPts val="1773"/>
                  </a:lnSpc>
                </a:pPr>
                <a:endParaRPr sz="1200"/>
              </a:p>
            </p:txBody>
          </p:sp>
        </p:grpSp>
        <p:sp>
          <p:nvSpPr>
            <p:cNvPr id="15" name="TextBox 32">
              <a:extLst>
                <a:ext uri="{FF2B5EF4-FFF2-40B4-BE49-F238E27FC236}">
                  <a16:creationId xmlns:a16="http://schemas.microsoft.com/office/drawing/2014/main" id="{1C83416D-5317-9B70-00F4-276E0C0C0FEB}"/>
                </a:ext>
              </a:extLst>
            </p:cNvPr>
            <p:cNvSpPr txBox="1"/>
            <p:nvPr/>
          </p:nvSpPr>
          <p:spPr>
            <a:xfrm>
              <a:off x="499609" y="1512206"/>
              <a:ext cx="2553690" cy="247055"/>
            </a:xfrm>
            <a:prstGeom prst="rect">
              <a:avLst/>
            </a:prstGeom>
            <a:ln>
              <a:noFill/>
            </a:ln>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MODEL</a:t>
              </a:r>
            </a:p>
          </p:txBody>
        </p:sp>
      </p:grpSp>
      <p:pic>
        <p:nvPicPr>
          <p:cNvPr id="19" name="Imagen 18">
            <a:extLst>
              <a:ext uri="{FF2B5EF4-FFF2-40B4-BE49-F238E27FC236}">
                <a16:creationId xmlns:a16="http://schemas.microsoft.com/office/drawing/2014/main" id="{3D7FB65C-E366-2C48-8237-ADCB720A8CF2}"/>
              </a:ext>
            </a:extLst>
          </p:cNvPr>
          <p:cNvPicPr>
            <a:picLocks noChangeAspect="1"/>
          </p:cNvPicPr>
          <p:nvPr/>
        </p:nvPicPr>
        <p:blipFill>
          <a:blip r:embed="rId3"/>
          <a:stretch>
            <a:fillRect/>
          </a:stretch>
        </p:blipFill>
        <p:spPr>
          <a:xfrm>
            <a:off x="0" y="4031301"/>
            <a:ext cx="6096528" cy="541067"/>
          </a:xfrm>
          <a:prstGeom prst="rect">
            <a:avLst/>
          </a:prstGeom>
        </p:spPr>
      </p:pic>
      <p:pic>
        <p:nvPicPr>
          <p:cNvPr id="21" name="Imagen 20">
            <a:extLst>
              <a:ext uri="{FF2B5EF4-FFF2-40B4-BE49-F238E27FC236}">
                <a16:creationId xmlns:a16="http://schemas.microsoft.com/office/drawing/2014/main" id="{A80CE2B5-20D7-0B48-FFE4-F32DCEA10C68}"/>
              </a:ext>
            </a:extLst>
          </p:cNvPr>
          <p:cNvPicPr>
            <a:picLocks noChangeAspect="1"/>
          </p:cNvPicPr>
          <p:nvPr/>
        </p:nvPicPr>
        <p:blipFill>
          <a:blip r:embed="rId4"/>
          <a:stretch>
            <a:fillRect/>
          </a:stretch>
        </p:blipFill>
        <p:spPr>
          <a:xfrm>
            <a:off x="697168" y="4572368"/>
            <a:ext cx="4149654" cy="2213092"/>
          </a:xfrm>
          <a:prstGeom prst="rect">
            <a:avLst/>
          </a:prstGeom>
        </p:spPr>
      </p:pic>
      <p:pic>
        <p:nvPicPr>
          <p:cNvPr id="23" name="Imagen 22">
            <a:extLst>
              <a:ext uri="{FF2B5EF4-FFF2-40B4-BE49-F238E27FC236}">
                <a16:creationId xmlns:a16="http://schemas.microsoft.com/office/drawing/2014/main" id="{18B675B9-D10B-9E19-DBA5-AF90E8E4E8A7}"/>
              </a:ext>
            </a:extLst>
          </p:cNvPr>
          <p:cNvPicPr>
            <a:picLocks noChangeAspect="1"/>
          </p:cNvPicPr>
          <p:nvPr/>
        </p:nvPicPr>
        <p:blipFill>
          <a:blip r:embed="rId5"/>
          <a:stretch>
            <a:fillRect/>
          </a:stretch>
        </p:blipFill>
        <p:spPr>
          <a:xfrm>
            <a:off x="6403770" y="900503"/>
            <a:ext cx="5091062" cy="524911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64119" y="290519"/>
            <a:ext cx="2067132" cy="192360"/>
          </a:xfrm>
          <a:prstGeom prst="rect">
            <a:avLst/>
          </a:prstGeom>
        </p:spPr>
        <p:txBody>
          <a:bodyPr lIns="0" tIns="0" rIns="0" bIns="0" rtlCol="0" anchor="t">
            <a:spAutoFit/>
          </a:bodyPr>
          <a:lstStyle/>
          <a:p>
            <a:pPr algn="ctr">
              <a:lnSpc>
                <a:spcPts val="1515"/>
              </a:lnSpc>
              <a:spcBef>
                <a:spcPct val="0"/>
              </a:spcBef>
            </a:pPr>
            <a:r>
              <a:rPr lang="en-US" sz="1499">
                <a:solidFill>
                  <a:srgbClr val="FFFFFF"/>
                </a:solidFill>
                <a:latin typeface="Glacial Indifference Bold"/>
              </a:rPr>
              <a:t>LINEAR REGRESSION</a:t>
            </a:r>
          </a:p>
        </p:txBody>
      </p:sp>
      <p:grpSp>
        <p:nvGrpSpPr>
          <p:cNvPr id="9" name="Grupo 8">
            <a:extLst>
              <a:ext uri="{FF2B5EF4-FFF2-40B4-BE49-F238E27FC236}">
                <a16:creationId xmlns:a16="http://schemas.microsoft.com/office/drawing/2014/main" id="{D62A5671-88C6-9C14-7ED8-A0244518701E}"/>
              </a:ext>
            </a:extLst>
          </p:cNvPr>
          <p:cNvGrpSpPr/>
          <p:nvPr/>
        </p:nvGrpSpPr>
        <p:grpSpPr>
          <a:xfrm>
            <a:off x="129266" y="160217"/>
            <a:ext cx="2553690" cy="614669"/>
            <a:chOff x="499609" y="1344217"/>
            <a:chExt cx="2553690" cy="614669"/>
          </a:xfrm>
        </p:grpSpPr>
        <p:grpSp>
          <p:nvGrpSpPr>
            <p:cNvPr id="10" name="Group 29">
              <a:extLst>
                <a:ext uri="{FF2B5EF4-FFF2-40B4-BE49-F238E27FC236}">
                  <a16:creationId xmlns:a16="http://schemas.microsoft.com/office/drawing/2014/main" id="{92E91ABE-F0CD-138B-5924-C67036B52934}"/>
                </a:ext>
              </a:extLst>
            </p:cNvPr>
            <p:cNvGrpSpPr/>
            <p:nvPr/>
          </p:nvGrpSpPr>
          <p:grpSpPr>
            <a:xfrm>
              <a:off x="499609" y="1344217"/>
              <a:ext cx="2361897" cy="614669"/>
              <a:chOff x="0" y="0"/>
              <a:chExt cx="884921" cy="230295"/>
            </a:xfrm>
          </p:grpSpPr>
          <p:sp>
            <p:nvSpPr>
              <p:cNvPr id="12" name="Freeform 30">
                <a:extLst>
                  <a:ext uri="{FF2B5EF4-FFF2-40B4-BE49-F238E27FC236}">
                    <a16:creationId xmlns:a16="http://schemas.microsoft.com/office/drawing/2014/main" id="{2159C2EB-E215-CBEE-E6BC-2A3362C85043}"/>
                  </a:ext>
                </a:extLst>
              </p:cNvPr>
              <p:cNvSpPr/>
              <p:nvPr/>
            </p:nvSpPr>
            <p:spPr>
              <a:xfrm>
                <a:off x="0" y="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a:ln>
                <a:noFill/>
              </a:ln>
            </p:spPr>
            <p:txBody>
              <a:bodyPr/>
              <a:lstStyle/>
              <a:p>
                <a:endParaRPr lang="es-VE" sz="1200"/>
              </a:p>
            </p:txBody>
          </p:sp>
          <p:sp>
            <p:nvSpPr>
              <p:cNvPr id="13" name="TextBox 31">
                <a:extLst>
                  <a:ext uri="{FF2B5EF4-FFF2-40B4-BE49-F238E27FC236}">
                    <a16:creationId xmlns:a16="http://schemas.microsoft.com/office/drawing/2014/main" id="{5BC96E40-687D-079C-59A5-0D7399079132}"/>
                  </a:ext>
                </a:extLst>
              </p:cNvPr>
              <p:cNvSpPr txBox="1"/>
              <p:nvPr/>
            </p:nvSpPr>
            <p:spPr>
              <a:xfrm>
                <a:off x="0" y="-38100"/>
                <a:ext cx="884921" cy="268395"/>
              </a:xfrm>
              <a:prstGeom prst="rect">
                <a:avLst/>
              </a:prstGeom>
              <a:ln>
                <a:noFill/>
              </a:ln>
            </p:spPr>
            <p:txBody>
              <a:bodyPr lIns="33867" tIns="33867" rIns="33867" bIns="33867" rtlCol="0" anchor="ctr"/>
              <a:lstStyle/>
              <a:p>
                <a:pPr algn="ctr">
                  <a:lnSpc>
                    <a:spcPts val="1773"/>
                  </a:lnSpc>
                </a:pPr>
                <a:endParaRPr sz="1200"/>
              </a:p>
            </p:txBody>
          </p:sp>
        </p:grpSp>
        <p:sp>
          <p:nvSpPr>
            <p:cNvPr id="11" name="TextBox 32">
              <a:extLst>
                <a:ext uri="{FF2B5EF4-FFF2-40B4-BE49-F238E27FC236}">
                  <a16:creationId xmlns:a16="http://schemas.microsoft.com/office/drawing/2014/main" id="{B4B79FBD-4908-1796-DFC3-879D28C46E7C}"/>
                </a:ext>
              </a:extLst>
            </p:cNvPr>
            <p:cNvSpPr txBox="1"/>
            <p:nvPr/>
          </p:nvSpPr>
          <p:spPr>
            <a:xfrm>
              <a:off x="499609" y="1512206"/>
              <a:ext cx="2553690" cy="247055"/>
            </a:xfrm>
            <a:prstGeom prst="rect">
              <a:avLst/>
            </a:prstGeom>
            <a:ln>
              <a:noFill/>
            </a:ln>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Results</a:t>
              </a:r>
            </a:p>
          </p:txBody>
        </p:sp>
      </p:grpSp>
      <p:pic>
        <p:nvPicPr>
          <p:cNvPr id="17" name="Imagen 16">
            <a:extLst>
              <a:ext uri="{FF2B5EF4-FFF2-40B4-BE49-F238E27FC236}">
                <a16:creationId xmlns:a16="http://schemas.microsoft.com/office/drawing/2014/main" id="{C7B563E5-DB1E-F373-1273-90F52367CA65}"/>
              </a:ext>
            </a:extLst>
          </p:cNvPr>
          <p:cNvPicPr>
            <a:picLocks noChangeAspect="1"/>
          </p:cNvPicPr>
          <p:nvPr/>
        </p:nvPicPr>
        <p:blipFill>
          <a:blip r:embed="rId3"/>
          <a:stretch>
            <a:fillRect/>
          </a:stretch>
        </p:blipFill>
        <p:spPr>
          <a:xfrm>
            <a:off x="1162817" y="3797834"/>
            <a:ext cx="11022297" cy="2318485"/>
          </a:xfrm>
          <a:prstGeom prst="rect">
            <a:avLst/>
          </a:prstGeom>
        </p:spPr>
      </p:pic>
      <p:pic>
        <p:nvPicPr>
          <p:cNvPr id="19" name="Imagen 18">
            <a:extLst>
              <a:ext uri="{FF2B5EF4-FFF2-40B4-BE49-F238E27FC236}">
                <a16:creationId xmlns:a16="http://schemas.microsoft.com/office/drawing/2014/main" id="{94AE4852-B503-0163-192F-5358F3A08619}"/>
              </a:ext>
            </a:extLst>
          </p:cNvPr>
          <p:cNvPicPr>
            <a:picLocks noChangeAspect="1"/>
          </p:cNvPicPr>
          <p:nvPr/>
        </p:nvPicPr>
        <p:blipFill>
          <a:blip r:embed="rId4"/>
          <a:stretch>
            <a:fillRect/>
          </a:stretch>
        </p:blipFill>
        <p:spPr>
          <a:xfrm>
            <a:off x="2556310" y="482879"/>
            <a:ext cx="9418748" cy="28937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D1F4FEE0-E39A-CBB5-CC23-FD06AA52DA06}"/>
              </a:ext>
            </a:extLst>
          </p:cNvPr>
          <p:cNvPicPr>
            <a:picLocks noChangeAspect="1"/>
          </p:cNvPicPr>
          <p:nvPr/>
        </p:nvPicPr>
        <p:blipFill>
          <a:blip r:embed="rId2"/>
          <a:srcRect l="9653"/>
          <a:stretch/>
        </p:blipFill>
        <p:spPr>
          <a:xfrm>
            <a:off x="488195" y="369402"/>
            <a:ext cx="6011603" cy="3684438"/>
          </a:xfrm>
          <a:prstGeom prst="rect">
            <a:avLst/>
          </a:prstGeom>
        </p:spPr>
      </p:pic>
      <p:pic>
        <p:nvPicPr>
          <p:cNvPr id="3" name="Imagen 2">
            <a:extLst>
              <a:ext uri="{FF2B5EF4-FFF2-40B4-BE49-F238E27FC236}">
                <a16:creationId xmlns:a16="http://schemas.microsoft.com/office/drawing/2014/main" id="{33B91A9E-90DD-3167-E095-57CDEE0830EC}"/>
              </a:ext>
            </a:extLst>
          </p:cNvPr>
          <p:cNvPicPr>
            <a:picLocks noChangeAspect="1"/>
          </p:cNvPicPr>
          <p:nvPr/>
        </p:nvPicPr>
        <p:blipFill>
          <a:blip r:embed="rId3"/>
          <a:stretch>
            <a:fillRect/>
          </a:stretch>
        </p:blipFill>
        <p:spPr>
          <a:xfrm>
            <a:off x="4307840" y="2319607"/>
            <a:ext cx="7620000" cy="4355513"/>
          </a:xfrm>
          <a:prstGeom prst="rect">
            <a:avLst/>
          </a:prstGeom>
        </p:spPr>
      </p:pic>
      <p:sp>
        <p:nvSpPr>
          <p:cNvPr id="7" name="CuadroTexto 6">
            <a:extLst>
              <a:ext uri="{FF2B5EF4-FFF2-40B4-BE49-F238E27FC236}">
                <a16:creationId xmlns:a16="http://schemas.microsoft.com/office/drawing/2014/main" id="{86868B63-1014-2FE0-05CD-F23071D04481}"/>
              </a:ext>
            </a:extLst>
          </p:cNvPr>
          <p:cNvSpPr txBox="1"/>
          <p:nvPr/>
        </p:nvSpPr>
        <p:spPr>
          <a:xfrm>
            <a:off x="7091680" y="755134"/>
            <a:ext cx="3749040" cy="707886"/>
          </a:xfrm>
          <a:prstGeom prst="rect">
            <a:avLst/>
          </a:prstGeom>
          <a:noFill/>
        </p:spPr>
        <p:txBody>
          <a:bodyPr wrap="square">
            <a:spAutoFit/>
          </a:bodyPr>
          <a:lstStyle/>
          <a:p>
            <a:pPr algn="l"/>
            <a:r>
              <a:rPr lang="en-US" sz="2000" b="1" i="0" dirty="0">
                <a:effectLst/>
                <a:latin typeface="system-ui"/>
              </a:rPr>
              <a:t>Features have the most significant impact on car prices.</a:t>
            </a:r>
          </a:p>
        </p:txBody>
      </p:sp>
    </p:spTree>
    <p:extLst>
      <p:ext uri="{BB962C8B-B14F-4D97-AF65-F5344CB8AC3E}">
        <p14:creationId xmlns:p14="http://schemas.microsoft.com/office/powerpoint/2010/main" val="28893109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0" y="4474121"/>
            <a:ext cx="12192000" cy="2416077"/>
          </a:xfrm>
          <a:prstGeom prst="rect">
            <a:avLst/>
          </a:prstGeom>
        </p:spPr>
        <p:txBody>
          <a:bodyPr lIns="33867" tIns="33867" rIns="33867" bIns="33867" rtlCol="0" anchor="ctr"/>
          <a:lstStyle/>
          <a:p>
            <a:pPr algn="ctr">
              <a:lnSpc>
                <a:spcPts val="1773"/>
              </a:lnSpc>
              <a:spcBef>
                <a:spcPct val="0"/>
              </a:spcBef>
            </a:pPr>
            <a:endParaRPr sz="1200"/>
          </a:p>
        </p:txBody>
      </p:sp>
      <p:sp>
        <p:nvSpPr>
          <p:cNvPr id="6" name="Freeform 6"/>
          <p:cNvSpPr/>
          <p:nvPr/>
        </p:nvSpPr>
        <p:spPr>
          <a:xfrm>
            <a:off x="192067" y="1472916"/>
            <a:ext cx="2957289" cy="4981107"/>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endParaRPr lang="es-VE" sz="1200"/>
          </a:p>
        </p:txBody>
      </p:sp>
      <p:sp>
        <p:nvSpPr>
          <p:cNvPr id="10" name="TextBox 10"/>
          <p:cNvSpPr txBox="1"/>
          <p:nvPr/>
        </p:nvSpPr>
        <p:spPr>
          <a:xfrm>
            <a:off x="2096870" y="422063"/>
            <a:ext cx="8257491" cy="551433"/>
          </a:xfrm>
          <a:prstGeom prst="rect">
            <a:avLst/>
          </a:prstGeom>
        </p:spPr>
        <p:txBody>
          <a:bodyPr lIns="0" tIns="0" rIns="0" bIns="0" rtlCol="0" anchor="t">
            <a:spAutoFit/>
          </a:bodyPr>
          <a:lstStyle/>
          <a:p>
            <a:pPr algn="ctr">
              <a:lnSpc>
                <a:spcPts val="4334"/>
              </a:lnSpc>
              <a:spcBef>
                <a:spcPct val="0"/>
              </a:spcBef>
            </a:pPr>
            <a:r>
              <a:rPr lang="en-US" sz="4291">
                <a:solidFill>
                  <a:srgbClr val="004AAD"/>
                </a:solidFill>
                <a:latin typeface="Glacial Indifference Bold"/>
              </a:rPr>
              <a:t>CLASSIFICATION MODEL USED</a:t>
            </a:r>
          </a:p>
        </p:txBody>
      </p:sp>
      <p:sp>
        <p:nvSpPr>
          <p:cNvPr id="14" name="TextBox 14"/>
          <p:cNvSpPr txBox="1"/>
          <p:nvPr/>
        </p:nvSpPr>
        <p:spPr>
          <a:xfrm>
            <a:off x="4675955" y="1523762"/>
            <a:ext cx="2553690"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nvGrpSpPr>
          <p:cNvPr id="8" name="Grupo 7">
            <a:extLst>
              <a:ext uri="{FF2B5EF4-FFF2-40B4-BE49-F238E27FC236}">
                <a16:creationId xmlns:a16="http://schemas.microsoft.com/office/drawing/2014/main" id="{F8F01BFF-5354-06F7-97CD-B849A4DC4200}"/>
              </a:ext>
            </a:extLst>
          </p:cNvPr>
          <p:cNvGrpSpPr/>
          <p:nvPr/>
        </p:nvGrpSpPr>
        <p:grpSpPr>
          <a:xfrm>
            <a:off x="806161" y="1216427"/>
            <a:ext cx="1858607" cy="614669"/>
            <a:chOff x="498905" y="1975668"/>
            <a:chExt cx="1858607" cy="614669"/>
          </a:xfrm>
        </p:grpSpPr>
        <p:grpSp>
          <p:nvGrpSpPr>
            <p:cNvPr id="9" name="Group 8">
              <a:extLst>
                <a:ext uri="{FF2B5EF4-FFF2-40B4-BE49-F238E27FC236}">
                  <a16:creationId xmlns:a16="http://schemas.microsoft.com/office/drawing/2014/main" id="{C0C5093D-6957-3E7D-79DB-7420EC771EBE}"/>
                </a:ext>
              </a:extLst>
            </p:cNvPr>
            <p:cNvGrpSpPr/>
            <p:nvPr/>
          </p:nvGrpSpPr>
          <p:grpSpPr>
            <a:xfrm>
              <a:off x="568698" y="1975668"/>
              <a:ext cx="1719017" cy="614669"/>
              <a:chOff x="0" y="0"/>
              <a:chExt cx="644056" cy="230295"/>
            </a:xfrm>
          </p:grpSpPr>
          <p:sp>
            <p:nvSpPr>
              <p:cNvPr id="16" name="Freeform 9">
                <a:extLst>
                  <a:ext uri="{FF2B5EF4-FFF2-40B4-BE49-F238E27FC236}">
                    <a16:creationId xmlns:a16="http://schemas.microsoft.com/office/drawing/2014/main" id="{8C49E474-EF67-68C7-D00A-A8FE94D4AFCC}"/>
                  </a:ext>
                </a:extLst>
              </p:cNvPr>
              <p:cNvSpPr/>
              <p:nvPr/>
            </p:nvSpPr>
            <p:spPr>
              <a:xfrm>
                <a:off x="0" y="0"/>
                <a:ext cx="644056" cy="230295"/>
              </a:xfrm>
              <a:custGeom>
                <a:avLst/>
                <a:gdLst/>
                <a:ahLst/>
                <a:cxnLst/>
                <a:rect l="l" t="t" r="r" b="b"/>
                <a:pathLst>
                  <a:path w="644056" h="230295">
                    <a:moveTo>
                      <a:pt x="115148" y="0"/>
                    </a:moveTo>
                    <a:lnTo>
                      <a:pt x="528909" y="0"/>
                    </a:lnTo>
                    <a:cubicBezTo>
                      <a:pt x="559448" y="0"/>
                      <a:pt x="588736" y="12132"/>
                      <a:pt x="610330" y="33726"/>
                    </a:cubicBezTo>
                    <a:cubicBezTo>
                      <a:pt x="631925" y="55320"/>
                      <a:pt x="644056" y="84609"/>
                      <a:pt x="644056" y="115148"/>
                    </a:cubicBezTo>
                    <a:lnTo>
                      <a:pt x="644056" y="115148"/>
                    </a:lnTo>
                    <a:cubicBezTo>
                      <a:pt x="644056" y="145687"/>
                      <a:pt x="631925" y="174975"/>
                      <a:pt x="610330" y="196569"/>
                    </a:cubicBezTo>
                    <a:cubicBezTo>
                      <a:pt x="588736" y="218164"/>
                      <a:pt x="559448" y="230295"/>
                      <a:pt x="528909" y="230295"/>
                    </a:cubicBezTo>
                    <a:lnTo>
                      <a:pt x="115148" y="230295"/>
                    </a:lnTo>
                    <a:cubicBezTo>
                      <a:pt x="84609" y="230295"/>
                      <a:pt x="55320" y="218164"/>
                      <a:pt x="33726" y="196569"/>
                    </a:cubicBezTo>
                    <a:cubicBezTo>
                      <a:pt x="12132" y="174975"/>
                      <a:pt x="0" y="145687"/>
                      <a:pt x="0" y="115148"/>
                    </a:cubicBezTo>
                    <a:lnTo>
                      <a:pt x="0" y="115148"/>
                    </a:lnTo>
                    <a:cubicBezTo>
                      <a:pt x="0" y="84609"/>
                      <a:pt x="12132" y="55320"/>
                      <a:pt x="33726" y="33726"/>
                    </a:cubicBezTo>
                    <a:cubicBezTo>
                      <a:pt x="55320" y="12132"/>
                      <a:pt x="84609" y="0"/>
                      <a:pt x="115148" y="0"/>
                    </a:cubicBezTo>
                    <a:close/>
                  </a:path>
                </a:pathLst>
              </a:custGeom>
              <a:solidFill>
                <a:srgbClr val="FF9900"/>
              </a:solidFill>
            </p:spPr>
            <p:txBody>
              <a:bodyPr/>
              <a:lstStyle/>
              <a:p>
                <a:endParaRPr lang="es-VE" sz="1200"/>
              </a:p>
            </p:txBody>
          </p:sp>
          <p:sp>
            <p:nvSpPr>
              <p:cNvPr id="17" name="TextBox 10">
                <a:extLst>
                  <a:ext uri="{FF2B5EF4-FFF2-40B4-BE49-F238E27FC236}">
                    <a16:creationId xmlns:a16="http://schemas.microsoft.com/office/drawing/2014/main" id="{4473AF78-856F-8AE0-2853-6B3D64C6AD29}"/>
                  </a:ext>
                </a:extLst>
              </p:cNvPr>
              <p:cNvSpPr txBox="1"/>
              <p:nvPr/>
            </p:nvSpPr>
            <p:spPr>
              <a:xfrm>
                <a:off x="0" y="-38100"/>
                <a:ext cx="644056" cy="268395"/>
              </a:xfrm>
              <a:prstGeom prst="rect">
                <a:avLst/>
              </a:prstGeom>
            </p:spPr>
            <p:txBody>
              <a:bodyPr lIns="33867" tIns="33867" rIns="33867" bIns="33867" rtlCol="0" anchor="ctr"/>
              <a:lstStyle/>
              <a:p>
                <a:pPr algn="ctr">
                  <a:lnSpc>
                    <a:spcPts val="1773"/>
                  </a:lnSpc>
                </a:pPr>
                <a:endParaRPr sz="1200"/>
              </a:p>
            </p:txBody>
          </p:sp>
        </p:grpSp>
        <p:sp>
          <p:nvSpPr>
            <p:cNvPr id="15" name="TextBox 11">
              <a:extLst>
                <a:ext uri="{FF2B5EF4-FFF2-40B4-BE49-F238E27FC236}">
                  <a16:creationId xmlns:a16="http://schemas.microsoft.com/office/drawing/2014/main" id="{5454664A-1713-003E-58C9-915081C4A5B2}"/>
                </a:ext>
              </a:extLst>
            </p:cNvPr>
            <p:cNvSpPr txBox="1"/>
            <p:nvPr/>
          </p:nvSpPr>
          <p:spPr>
            <a:xfrm>
              <a:off x="498905" y="2161175"/>
              <a:ext cx="1858607"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pic>
        <p:nvPicPr>
          <p:cNvPr id="20" name="Imagen 19">
            <a:extLst>
              <a:ext uri="{FF2B5EF4-FFF2-40B4-BE49-F238E27FC236}">
                <a16:creationId xmlns:a16="http://schemas.microsoft.com/office/drawing/2014/main" id="{2CC517CE-E708-76F3-7F20-4CCD60522F6D}"/>
              </a:ext>
            </a:extLst>
          </p:cNvPr>
          <p:cNvPicPr>
            <a:picLocks noChangeAspect="1"/>
          </p:cNvPicPr>
          <p:nvPr/>
        </p:nvPicPr>
        <p:blipFill>
          <a:blip r:embed="rId2"/>
          <a:stretch>
            <a:fillRect/>
          </a:stretch>
        </p:blipFill>
        <p:spPr>
          <a:xfrm>
            <a:off x="6225615" y="1864498"/>
            <a:ext cx="3863675" cy="3292125"/>
          </a:xfrm>
          <a:prstGeom prst="rect">
            <a:avLst/>
          </a:prstGeom>
        </p:spPr>
      </p:pic>
      <p:sp>
        <p:nvSpPr>
          <p:cNvPr id="23" name="CuadroTexto 22">
            <a:extLst>
              <a:ext uri="{FF2B5EF4-FFF2-40B4-BE49-F238E27FC236}">
                <a16:creationId xmlns:a16="http://schemas.microsoft.com/office/drawing/2014/main" id="{0CB7D8BD-B30D-A5C2-4393-4A37A22A963E}"/>
              </a:ext>
            </a:extLst>
          </p:cNvPr>
          <p:cNvSpPr txBox="1"/>
          <p:nvPr/>
        </p:nvSpPr>
        <p:spPr>
          <a:xfrm>
            <a:off x="355035" y="2560618"/>
            <a:ext cx="2631351" cy="2677656"/>
          </a:xfrm>
          <a:prstGeom prst="rect">
            <a:avLst/>
          </a:prstGeom>
          <a:noFill/>
        </p:spPr>
        <p:txBody>
          <a:bodyPr wrap="square">
            <a:spAutoFit/>
          </a:bodyPr>
          <a:lstStyle/>
          <a:p>
            <a:pPr algn="l"/>
            <a:r>
              <a:rPr lang="en-US" sz="2400" b="0" i="0" dirty="0">
                <a:effectLst/>
                <a:latin typeface="system-ui"/>
              </a:rPr>
              <a:t>Determine the optimal number of clusters (k) using the Elbow Method.</a:t>
            </a:r>
          </a:p>
          <a:p>
            <a:pPr algn="l">
              <a:buFont typeface="Arial" panose="020B0604020202020204" pitchFamily="34" charset="0"/>
              <a:buChar char="•"/>
            </a:pPr>
            <a:endParaRPr lang="en-US" sz="2400" b="0" i="0" dirty="0">
              <a:effectLst/>
              <a:latin typeface="system-ui"/>
            </a:endParaRPr>
          </a:p>
          <a:p>
            <a:pPr algn="l"/>
            <a:r>
              <a:rPr lang="en-US" sz="2400" b="0" i="0" dirty="0">
                <a:effectLst/>
                <a:latin typeface="system-ui"/>
              </a:rPr>
              <a:t>Use K-Means Clustering.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p:cNvSpPr txBox="1"/>
          <p:nvPr/>
        </p:nvSpPr>
        <p:spPr>
          <a:xfrm>
            <a:off x="640080" y="325369"/>
            <a:ext cx="4368602" cy="195684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a:latin typeface="+mj-lt"/>
                <a:ea typeface="+mj-ea"/>
                <a:cs typeface="+mj-cs"/>
              </a:rPr>
              <a:t>TABLE OF CONTENT</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4"/>
          <p:cNvSpPr txBox="1"/>
          <p:nvPr/>
        </p:nvSpPr>
        <p:spPr>
          <a:xfrm>
            <a:off x="640080" y="2872899"/>
            <a:ext cx="4243589" cy="3320668"/>
          </a:xfrm>
          <a:prstGeom prst="rect">
            <a:avLst/>
          </a:prstGeom>
        </p:spPr>
        <p:txBody>
          <a:bodyPr vert="horz" lIns="91440" tIns="45720" rIns="91440" bIns="45720" rtlCol="0">
            <a:normAutofit/>
          </a:bodyPr>
          <a:lstStyle/>
          <a:p>
            <a:pPr marL="395866" lvl="1" indent="-228600">
              <a:lnSpc>
                <a:spcPct val="90000"/>
              </a:lnSpc>
              <a:spcAft>
                <a:spcPts val="600"/>
              </a:spcAft>
              <a:buFont typeface="Arial" panose="020B0604020202020204" pitchFamily="34" charset="0"/>
              <a:buChar char="•"/>
            </a:pPr>
            <a:r>
              <a:rPr lang="en-US" sz="1500" spc="111" dirty="0"/>
              <a:t>METER LA TABLA</a:t>
            </a:r>
          </a:p>
          <a:p>
            <a:pPr marL="395866" lvl="1" indent="-228600">
              <a:lnSpc>
                <a:spcPct val="90000"/>
              </a:lnSpc>
              <a:spcAft>
                <a:spcPts val="600"/>
              </a:spcAft>
              <a:buFont typeface="Arial" panose="020B0604020202020204" pitchFamily="34" charset="0"/>
              <a:buChar char="•"/>
            </a:pPr>
            <a:r>
              <a:rPr lang="en-US" sz="1500" spc="111" dirty="0"/>
              <a:t>APPENDIXES</a:t>
            </a:r>
          </a:p>
        </p:txBody>
      </p:sp>
      <p:pic>
        <p:nvPicPr>
          <p:cNvPr id="6" name="Imagen 5">
            <a:extLst>
              <a:ext uri="{FF2B5EF4-FFF2-40B4-BE49-F238E27FC236}">
                <a16:creationId xmlns:a16="http://schemas.microsoft.com/office/drawing/2014/main" id="{C28762BF-3039-AC04-32EE-688651791B7E}"/>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l="12636" r="2041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352032" y="1206433"/>
            <a:ext cx="2152351" cy="5119730"/>
          </a:xfrm>
          <a:prstGeom prst="rect">
            <a:avLst/>
          </a:prstGeom>
        </p:spPr>
        <p:txBody>
          <a:bodyPr lIns="33867" tIns="33867" rIns="33867" bIns="33867" rtlCol="0" anchor="ctr"/>
          <a:lstStyle/>
          <a:p>
            <a:pPr algn="ctr">
              <a:lnSpc>
                <a:spcPts val="1773"/>
              </a:lnSpc>
            </a:pPr>
            <a:endParaRPr sz="1200"/>
          </a:p>
        </p:txBody>
      </p:sp>
      <p:sp>
        <p:nvSpPr>
          <p:cNvPr id="7" name="TextBox 7"/>
          <p:cNvSpPr txBox="1"/>
          <p:nvPr/>
        </p:nvSpPr>
        <p:spPr>
          <a:xfrm>
            <a:off x="2708623" y="198288"/>
            <a:ext cx="8257491" cy="474489"/>
          </a:xfrm>
          <a:prstGeom prst="rect">
            <a:avLst/>
          </a:prstGeom>
        </p:spPr>
        <p:txBody>
          <a:bodyPr lIns="0" tIns="0" rIns="0" bIns="0" rtlCol="0" anchor="t">
            <a:spAutoFit/>
          </a:bodyPr>
          <a:lstStyle/>
          <a:p>
            <a:pPr algn="ctr">
              <a:lnSpc>
                <a:spcPts val="3661"/>
              </a:lnSpc>
              <a:spcBef>
                <a:spcPct val="0"/>
              </a:spcBef>
            </a:pPr>
            <a:r>
              <a:rPr lang="en-US" sz="3624" dirty="0">
                <a:solidFill>
                  <a:srgbClr val="004AAD"/>
                </a:solidFill>
                <a:latin typeface="Glacial Indifference Bold"/>
              </a:rPr>
              <a:t>CLASSIFICATION MODEL</a:t>
            </a:r>
          </a:p>
        </p:txBody>
      </p:sp>
      <p:grpSp>
        <p:nvGrpSpPr>
          <p:cNvPr id="13" name="Grupo 12">
            <a:extLst>
              <a:ext uri="{FF2B5EF4-FFF2-40B4-BE49-F238E27FC236}">
                <a16:creationId xmlns:a16="http://schemas.microsoft.com/office/drawing/2014/main" id="{C66A90A8-EE8C-E861-76E9-AECDA32239AE}"/>
              </a:ext>
            </a:extLst>
          </p:cNvPr>
          <p:cNvGrpSpPr/>
          <p:nvPr/>
        </p:nvGrpSpPr>
        <p:grpSpPr>
          <a:xfrm>
            <a:off x="216881" y="899098"/>
            <a:ext cx="1858607" cy="614669"/>
            <a:chOff x="498905" y="1975668"/>
            <a:chExt cx="1858607" cy="614669"/>
          </a:xfrm>
        </p:grpSpPr>
        <p:grpSp>
          <p:nvGrpSpPr>
            <p:cNvPr id="8" name="Group 8"/>
            <p:cNvGrpSpPr/>
            <p:nvPr/>
          </p:nvGrpSpPr>
          <p:grpSpPr>
            <a:xfrm>
              <a:off x="568698" y="1975668"/>
              <a:ext cx="1719017" cy="614669"/>
              <a:chOff x="0" y="0"/>
              <a:chExt cx="644056" cy="230295"/>
            </a:xfrm>
          </p:grpSpPr>
          <p:sp>
            <p:nvSpPr>
              <p:cNvPr id="9" name="Freeform 9"/>
              <p:cNvSpPr/>
              <p:nvPr/>
            </p:nvSpPr>
            <p:spPr>
              <a:xfrm>
                <a:off x="0" y="0"/>
                <a:ext cx="644056" cy="230295"/>
              </a:xfrm>
              <a:custGeom>
                <a:avLst/>
                <a:gdLst/>
                <a:ahLst/>
                <a:cxnLst/>
                <a:rect l="l" t="t" r="r" b="b"/>
                <a:pathLst>
                  <a:path w="644056" h="230295">
                    <a:moveTo>
                      <a:pt x="115148" y="0"/>
                    </a:moveTo>
                    <a:lnTo>
                      <a:pt x="528909" y="0"/>
                    </a:lnTo>
                    <a:cubicBezTo>
                      <a:pt x="559448" y="0"/>
                      <a:pt x="588736" y="12132"/>
                      <a:pt x="610330" y="33726"/>
                    </a:cubicBezTo>
                    <a:cubicBezTo>
                      <a:pt x="631925" y="55320"/>
                      <a:pt x="644056" y="84609"/>
                      <a:pt x="644056" y="115148"/>
                    </a:cubicBezTo>
                    <a:lnTo>
                      <a:pt x="644056" y="115148"/>
                    </a:lnTo>
                    <a:cubicBezTo>
                      <a:pt x="644056" y="145687"/>
                      <a:pt x="631925" y="174975"/>
                      <a:pt x="610330" y="196569"/>
                    </a:cubicBezTo>
                    <a:cubicBezTo>
                      <a:pt x="588736" y="218164"/>
                      <a:pt x="559448" y="230295"/>
                      <a:pt x="528909" y="230295"/>
                    </a:cubicBezTo>
                    <a:lnTo>
                      <a:pt x="115148" y="230295"/>
                    </a:lnTo>
                    <a:cubicBezTo>
                      <a:pt x="84609" y="230295"/>
                      <a:pt x="55320" y="218164"/>
                      <a:pt x="33726" y="196569"/>
                    </a:cubicBezTo>
                    <a:cubicBezTo>
                      <a:pt x="12132" y="174975"/>
                      <a:pt x="0" y="145687"/>
                      <a:pt x="0" y="115148"/>
                    </a:cubicBezTo>
                    <a:lnTo>
                      <a:pt x="0" y="115148"/>
                    </a:lnTo>
                    <a:cubicBezTo>
                      <a:pt x="0" y="84609"/>
                      <a:pt x="12132" y="55320"/>
                      <a:pt x="33726" y="33726"/>
                    </a:cubicBezTo>
                    <a:cubicBezTo>
                      <a:pt x="55320" y="12132"/>
                      <a:pt x="84609" y="0"/>
                      <a:pt x="115148" y="0"/>
                    </a:cubicBezTo>
                    <a:close/>
                  </a:path>
                </a:pathLst>
              </a:custGeom>
              <a:solidFill>
                <a:srgbClr val="FF9900"/>
              </a:solidFill>
            </p:spPr>
            <p:txBody>
              <a:bodyPr/>
              <a:lstStyle/>
              <a:p>
                <a:endParaRPr lang="es-VE" sz="1200"/>
              </a:p>
            </p:txBody>
          </p:sp>
          <p:sp>
            <p:nvSpPr>
              <p:cNvPr id="10" name="TextBox 10"/>
              <p:cNvSpPr txBox="1"/>
              <p:nvPr/>
            </p:nvSpPr>
            <p:spPr>
              <a:xfrm>
                <a:off x="0" y="-38100"/>
                <a:ext cx="644056" cy="268395"/>
              </a:xfrm>
              <a:prstGeom prst="rect">
                <a:avLst/>
              </a:prstGeom>
            </p:spPr>
            <p:txBody>
              <a:bodyPr lIns="33867" tIns="33867" rIns="33867" bIns="33867" rtlCol="0" anchor="ctr"/>
              <a:lstStyle/>
              <a:p>
                <a:pPr algn="ctr">
                  <a:lnSpc>
                    <a:spcPts val="1773"/>
                  </a:lnSpc>
                </a:pPr>
                <a:endParaRPr sz="1200"/>
              </a:p>
            </p:txBody>
          </p:sp>
        </p:grpSp>
        <p:sp>
          <p:nvSpPr>
            <p:cNvPr id="11" name="TextBox 11"/>
            <p:cNvSpPr txBox="1"/>
            <p:nvPr/>
          </p:nvSpPr>
          <p:spPr>
            <a:xfrm>
              <a:off x="498905" y="2161175"/>
              <a:ext cx="1858607"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sp>
        <p:nvSpPr>
          <p:cNvPr id="15" name="CuadroTexto 14">
            <a:extLst>
              <a:ext uri="{FF2B5EF4-FFF2-40B4-BE49-F238E27FC236}">
                <a16:creationId xmlns:a16="http://schemas.microsoft.com/office/drawing/2014/main" id="{262FCFF4-1F9D-88B2-8F17-76D2B88B9DD6}"/>
              </a:ext>
            </a:extLst>
          </p:cNvPr>
          <p:cNvSpPr txBox="1"/>
          <p:nvPr/>
        </p:nvSpPr>
        <p:spPr>
          <a:xfrm>
            <a:off x="2895600" y="797406"/>
            <a:ext cx="8775700" cy="4832092"/>
          </a:xfrm>
          <a:prstGeom prst="rect">
            <a:avLst/>
          </a:prstGeom>
          <a:noFill/>
        </p:spPr>
        <p:txBody>
          <a:bodyPr wrap="square">
            <a:spAutoFit/>
          </a:bodyPr>
          <a:lstStyle/>
          <a:p>
            <a:pPr algn="l"/>
            <a:r>
              <a:rPr lang="en-US" sz="2800" b="1" i="0" dirty="0">
                <a:effectLst/>
                <a:latin typeface="system-ui"/>
              </a:rPr>
              <a:t>Objective::</a:t>
            </a:r>
          </a:p>
          <a:p>
            <a:pPr algn="l">
              <a:buFont typeface="Arial" panose="020B0604020202020204" pitchFamily="34" charset="0"/>
              <a:buChar char="•"/>
            </a:pPr>
            <a:r>
              <a:rPr lang="en-US" sz="2800" b="0" i="0" dirty="0">
                <a:effectLst/>
                <a:latin typeface="system-ui"/>
              </a:rPr>
              <a:t>Group cars based on similar attributes to identify distinct segments.</a:t>
            </a:r>
          </a:p>
          <a:p>
            <a:pPr algn="l"/>
            <a:r>
              <a:rPr lang="en-US" sz="2800" b="1" i="0" dirty="0">
                <a:effectLst/>
                <a:latin typeface="system-ui"/>
              </a:rPr>
              <a:t>Features for Clustering:</a:t>
            </a:r>
          </a:p>
          <a:p>
            <a:pPr algn="l">
              <a:buFont typeface="Arial" panose="020B0604020202020204" pitchFamily="34" charset="0"/>
              <a:buChar char="•"/>
            </a:pPr>
            <a:r>
              <a:rPr lang="en-US" sz="2800" b="0" i="0" dirty="0">
                <a:effectLst/>
                <a:latin typeface="system-ui"/>
              </a:rPr>
              <a:t>Select relevant features: Mileage, Car Condition, Year, Price, and Fuel.</a:t>
            </a:r>
          </a:p>
          <a:p>
            <a:pPr marL="742950" lvl="1" indent="-285750" algn="l">
              <a:buFont typeface="Arial" panose="020B0604020202020204" pitchFamily="34" charset="0"/>
              <a:buChar char="•"/>
            </a:pPr>
            <a:r>
              <a:rPr lang="en-US" sz="2800" b="0" i="0" dirty="0">
                <a:effectLst/>
                <a:latin typeface="system-ui"/>
              </a:rPr>
              <a:t>These features will be used to form the clusters, and K-Means will try to group cars that have similar values in these features.</a:t>
            </a:r>
          </a:p>
          <a:p>
            <a:pPr algn="l">
              <a:buFont typeface="Arial" panose="020B0604020202020204" pitchFamily="34" charset="0"/>
              <a:buChar char="•"/>
            </a:pPr>
            <a:r>
              <a:rPr lang="en-US" sz="2800" b="0" i="0" dirty="0">
                <a:effectLst/>
                <a:latin typeface="system-ui"/>
              </a:rPr>
              <a:t>Convert categorical variables (e.g., Fuel, Car Condition) into dummy/encoded variables.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97067" y="418532"/>
            <a:ext cx="2067132" cy="192360"/>
          </a:xfrm>
          <a:prstGeom prst="rect">
            <a:avLst/>
          </a:prstGeom>
        </p:spPr>
        <p:txBody>
          <a:bodyPr lIns="0" tIns="0" rIns="0" bIns="0" rtlCol="0" anchor="t">
            <a:spAutoFit/>
          </a:bodyPr>
          <a:lstStyle/>
          <a:p>
            <a:pPr algn="ctr">
              <a:lnSpc>
                <a:spcPts val="1515"/>
              </a:lnSpc>
              <a:spcBef>
                <a:spcPct val="0"/>
              </a:spcBef>
            </a:pPr>
            <a:r>
              <a:rPr lang="en-US" sz="1499">
                <a:solidFill>
                  <a:srgbClr val="FFFFFF"/>
                </a:solidFill>
                <a:latin typeface="Glacial Indifference Bold"/>
              </a:rPr>
              <a:t>CLUSTERING</a:t>
            </a:r>
          </a:p>
        </p:txBody>
      </p:sp>
      <p:pic>
        <p:nvPicPr>
          <p:cNvPr id="9" name="Imagen 8">
            <a:extLst>
              <a:ext uri="{FF2B5EF4-FFF2-40B4-BE49-F238E27FC236}">
                <a16:creationId xmlns:a16="http://schemas.microsoft.com/office/drawing/2014/main" id="{2DBB063F-73BF-506D-3C24-605263B136DE}"/>
              </a:ext>
            </a:extLst>
          </p:cNvPr>
          <p:cNvPicPr>
            <a:picLocks noChangeAspect="1"/>
          </p:cNvPicPr>
          <p:nvPr/>
        </p:nvPicPr>
        <p:blipFill>
          <a:blip r:embed="rId2"/>
          <a:stretch>
            <a:fillRect/>
          </a:stretch>
        </p:blipFill>
        <p:spPr>
          <a:xfrm>
            <a:off x="2794001" y="700323"/>
            <a:ext cx="8398442" cy="5003327"/>
          </a:xfrm>
          <a:prstGeom prst="rect">
            <a:avLst/>
          </a:prstGeom>
        </p:spPr>
      </p:pic>
      <p:grpSp>
        <p:nvGrpSpPr>
          <p:cNvPr id="10" name="Grupo 9">
            <a:extLst>
              <a:ext uri="{FF2B5EF4-FFF2-40B4-BE49-F238E27FC236}">
                <a16:creationId xmlns:a16="http://schemas.microsoft.com/office/drawing/2014/main" id="{24B7E73A-9B65-1DB3-65E3-5FFE4AA1BF8B}"/>
              </a:ext>
            </a:extLst>
          </p:cNvPr>
          <p:cNvGrpSpPr/>
          <p:nvPr/>
        </p:nvGrpSpPr>
        <p:grpSpPr>
          <a:xfrm>
            <a:off x="216881" y="899098"/>
            <a:ext cx="1858607" cy="614669"/>
            <a:chOff x="498905" y="1975668"/>
            <a:chExt cx="1858607" cy="614669"/>
          </a:xfrm>
        </p:grpSpPr>
        <p:grpSp>
          <p:nvGrpSpPr>
            <p:cNvPr id="11" name="Group 8">
              <a:extLst>
                <a:ext uri="{FF2B5EF4-FFF2-40B4-BE49-F238E27FC236}">
                  <a16:creationId xmlns:a16="http://schemas.microsoft.com/office/drawing/2014/main" id="{5A455FDD-EB6A-3F67-C3C0-C5C8380DF625}"/>
                </a:ext>
              </a:extLst>
            </p:cNvPr>
            <p:cNvGrpSpPr/>
            <p:nvPr/>
          </p:nvGrpSpPr>
          <p:grpSpPr>
            <a:xfrm>
              <a:off x="568698" y="1975668"/>
              <a:ext cx="1719017" cy="614669"/>
              <a:chOff x="0" y="0"/>
              <a:chExt cx="644056" cy="230295"/>
            </a:xfrm>
          </p:grpSpPr>
          <p:sp>
            <p:nvSpPr>
              <p:cNvPr id="13" name="Freeform 9">
                <a:extLst>
                  <a:ext uri="{FF2B5EF4-FFF2-40B4-BE49-F238E27FC236}">
                    <a16:creationId xmlns:a16="http://schemas.microsoft.com/office/drawing/2014/main" id="{ABBB53C8-30BA-A24D-1D31-6F7CB94E6082}"/>
                  </a:ext>
                </a:extLst>
              </p:cNvPr>
              <p:cNvSpPr/>
              <p:nvPr/>
            </p:nvSpPr>
            <p:spPr>
              <a:xfrm>
                <a:off x="0" y="0"/>
                <a:ext cx="644056" cy="230295"/>
              </a:xfrm>
              <a:custGeom>
                <a:avLst/>
                <a:gdLst/>
                <a:ahLst/>
                <a:cxnLst/>
                <a:rect l="l" t="t" r="r" b="b"/>
                <a:pathLst>
                  <a:path w="644056" h="230295">
                    <a:moveTo>
                      <a:pt x="115148" y="0"/>
                    </a:moveTo>
                    <a:lnTo>
                      <a:pt x="528909" y="0"/>
                    </a:lnTo>
                    <a:cubicBezTo>
                      <a:pt x="559448" y="0"/>
                      <a:pt x="588736" y="12132"/>
                      <a:pt x="610330" y="33726"/>
                    </a:cubicBezTo>
                    <a:cubicBezTo>
                      <a:pt x="631925" y="55320"/>
                      <a:pt x="644056" y="84609"/>
                      <a:pt x="644056" y="115148"/>
                    </a:cubicBezTo>
                    <a:lnTo>
                      <a:pt x="644056" y="115148"/>
                    </a:lnTo>
                    <a:cubicBezTo>
                      <a:pt x="644056" y="145687"/>
                      <a:pt x="631925" y="174975"/>
                      <a:pt x="610330" y="196569"/>
                    </a:cubicBezTo>
                    <a:cubicBezTo>
                      <a:pt x="588736" y="218164"/>
                      <a:pt x="559448" y="230295"/>
                      <a:pt x="528909" y="230295"/>
                    </a:cubicBezTo>
                    <a:lnTo>
                      <a:pt x="115148" y="230295"/>
                    </a:lnTo>
                    <a:cubicBezTo>
                      <a:pt x="84609" y="230295"/>
                      <a:pt x="55320" y="218164"/>
                      <a:pt x="33726" y="196569"/>
                    </a:cubicBezTo>
                    <a:cubicBezTo>
                      <a:pt x="12132" y="174975"/>
                      <a:pt x="0" y="145687"/>
                      <a:pt x="0" y="115148"/>
                    </a:cubicBezTo>
                    <a:lnTo>
                      <a:pt x="0" y="115148"/>
                    </a:lnTo>
                    <a:cubicBezTo>
                      <a:pt x="0" y="84609"/>
                      <a:pt x="12132" y="55320"/>
                      <a:pt x="33726" y="33726"/>
                    </a:cubicBezTo>
                    <a:cubicBezTo>
                      <a:pt x="55320" y="12132"/>
                      <a:pt x="84609" y="0"/>
                      <a:pt x="115148" y="0"/>
                    </a:cubicBezTo>
                    <a:close/>
                  </a:path>
                </a:pathLst>
              </a:custGeom>
              <a:solidFill>
                <a:srgbClr val="FF9900"/>
              </a:solidFill>
            </p:spPr>
            <p:txBody>
              <a:bodyPr/>
              <a:lstStyle/>
              <a:p>
                <a:endParaRPr lang="es-VE" sz="1200"/>
              </a:p>
            </p:txBody>
          </p:sp>
          <p:sp>
            <p:nvSpPr>
              <p:cNvPr id="14" name="TextBox 10">
                <a:extLst>
                  <a:ext uri="{FF2B5EF4-FFF2-40B4-BE49-F238E27FC236}">
                    <a16:creationId xmlns:a16="http://schemas.microsoft.com/office/drawing/2014/main" id="{8723AAE7-C5CC-A512-69E5-94E67C32A19C}"/>
                  </a:ext>
                </a:extLst>
              </p:cNvPr>
              <p:cNvSpPr txBox="1"/>
              <p:nvPr/>
            </p:nvSpPr>
            <p:spPr>
              <a:xfrm>
                <a:off x="0" y="-38100"/>
                <a:ext cx="644056" cy="268395"/>
              </a:xfrm>
              <a:prstGeom prst="rect">
                <a:avLst/>
              </a:prstGeom>
            </p:spPr>
            <p:txBody>
              <a:bodyPr lIns="33867" tIns="33867" rIns="33867" bIns="33867" rtlCol="0" anchor="ctr"/>
              <a:lstStyle/>
              <a:p>
                <a:pPr algn="ctr">
                  <a:lnSpc>
                    <a:spcPts val="1773"/>
                  </a:lnSpc>
                </a:pPr>
                <a:endParaRPr sz="1200"/>
              </a:p>
            </p:txBody>
          </p:sp>
        </p:grpSp>
        <p:sp>
          <p:nvSpPr>
            <p:cNvPr id="12" name="TextBox 11">
              <a:extLst>
                <a:ext uri="{FF2B5EF4-FFF2-40B4-BE49-F238E27FC236}">
                  <a16:creationId xmlns:a16="http://schemas.microsoft.com/office/drawing/2014/main" id="{DA94A954-42B7-1C5D-7106-7FEAF6342EC9}"/>
                </a:ext>
              </a:extLst>
            </p:cNvPr>
            <p:cNvSpPr txBox="1"/>
            <p:nvPr/>
          </p:nvSpPr>
          <p:spPr>
            <a:xfrm>
              <a:off x="498905" y="2161175"/>
              <a:ext cx="1858607"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97067" y="418532"/>
            <a:ext cx="2067132" cy="192360"/>
          </a:xfrm>
          <a:prstGeom prst="rect">
            <a:avLst/>
          </a:prstGeom>
        </p:spPr>
        <p:txBody>
          <a:bodyPr lIns="0" tIns="0" rIns="0" bIns="0" rtlCol="0" anchor="t">
            <a:spAutoFit/>
          </a:bodyPr>
          <a:lstStyle/>
          <a:p>
            <a:pPr algn="ctr">
              <a:lnSpc>
                <a:spcPts val="1515"/>
              </a:lnSpc>
              <a:spcBef>
                <a:spcPct val="0"/>
              </a:spcBef>
            </a:pPr>
            <a:r>
              <a:rPr lang="en-US" sz="1499">
                <a:solidFill>
                  <a:srgbClr val="FFFFFF"/>
                </a:solidFill>
                <a:latin typeface="Glacial Indifference Bold"/>
              </a:rPr>
              <a:t>CLUSTERING</a:t>
            </a:r>
          </a:p>
        </p:txBody>
      </p:sp>
      <p:grpSp>
        <p:nvGrpSpPr>
          <p:cNvPr id="8" name="Grupo 7">
            <a:extLst>
              <a:ext uri="{FF2B5EF4-FFF2-40B4-BE49-F238E27FC236}">
                <a16:creationId xmlns:a16="http://schemas.microsoft.com/office/drawing/2014/main" id="{ACEAD609-3F60-9CEC-5565-F6D8AABFF4D8}"/>
              </a:ext>
            </a:extLst>
          </p:cNvPr>
          <p:cNvGrpSpPr/>
          <p:nvPr/>
        </p:nvGrpSpPr>
        <p:grpSpPr>
          <a:xfrm>
            <a:off x="216881" y="899098"/>
            <a:ext cx="1858607" cy="614669"/>
            <a:chOff x="498905" y="1975668"/>
            <a:chExt cx="1858607" cy="614669"/>
          </a:xfrm>
        </p:grpSpPr>
        <p:grpSp>
          <p:nvGrpSpPr>
            <p:cNvPr id="9" name="Group 8">
              <a:extLst>
                <a:ext uri="{FF2B5EF4-FFF2-40B4-BE49-F238E27FC236}">
                  <a16:creationId xmlns:a16="http://schemas.microsoft.com/office/drawing/2014/main" id="{20B12419-2E0F-2A2B-B0BC-AAAE1EACC703}"/>
                </a:ext>
              </a:extLst>
            </p:cNvPr>
            <p:cNvGrpSpPr/>
            <p:nvPr/>
          </p:nvGrpSpPr>
          <p:grpSpPr>
            <a:xfrm>
              <a:off x="568698" y="1975668"/>
              <a:ext cx="1719017" cy="614669"/>
              <a:chOff x="0" y="0"/>
              <a:chExt cx="644056" cy="230295"/>
            </a:xfrm>
          </p:grpSpPr>
          <p:sp>
            <p:nvSpPr>
              <p:cNvPr id="11" name="Freeform 9">
                <a:extLst>
                  <a:ext uri="{FF2B5EF4-FFF2-40B4-BE49-F238E27FC236}">
                    <a16:creationId xmlns:a16="http://schemas.microsoft.com/office/drawing/2014/main" id="{9E9E70E6-1574-4DBC-23CB-7E5211AA21A1}"/>
                  </a:ext>
                </a:extLst>
              </p:cNvPr>
              <p:cNvSpPr/>
              <p:nvPr/>
            </p:nvSpPr>
            <p:spPr>
              <a:xfrm>
                <a:off x="0" y="0"/>
                <a:ext cx="644056" cy="230295"/>
              </a:xfrm>
              <a:custGeom>
                <a:avLst/>
                <a:gdLst/>
                <a:ahLst/>
                <a:cxnLst/>
                <a:rect l="l" t="t" r="r" b="b"/>
                <a:pathLst>
                  <a:path w="644056" h="230295">
                    <a:moveTo>
                      <a:pt x="115148" y="0"/>
                    </a:moveTo>
                    <a:lnTo>
                      <a:pt x="528909" y="0"/>
                    </a:lnTo>
                    <a:cubicBezTo>
                      <a:pt x="559448" y="0"/>
                      <a:pt x="588736" y="12132"/>
                      <a:pt x="610330" y="33726"/>
                    </a:cubicBezTo>
                    <a:cubicBezTo>
                      <a:pt x="631925" y="55320"/>
                      <a:pt x="644056" y="84609"/>
                      <a:pt x="644056" y="115148"/>
                    </a:cubicBezTo>
                    <a:lnTo>
                      <a:pt x="644056" y="115148"/>
                    </a:lnTo>
                    <a:cubicBezTo>
                      <a:pt x="644056" y="145687"/>
                      <a:pt x="631925" y="174975"/>
                      <a:pt x="610330" y="196569"/>
                    </a:cubicBezTo>
                    <a:cubicBezTo>
                      <a:pt x="588736" y="218164"/>
                      <a:pt x="559448" y="230295"/>
                      <a:pt x="528909" y="230295"/>
                    </a:cubicBezTo>
                    <a:lnTo>
                      <a:pt x="115148" y="230295"/>
                    </a:lnTo>
                    <a:cubicBezTo>
                      <a:pt x="84609" y="230295"/>
                      <a:pt x="55320" y="218164"/>
                      <a:pt x="33726" y="196569"/>
                    </a:cubicBezTo>
                    <a:cubicBezTo>
                      <a:pt x="12132" y="174975"/>
                      <a:pt x="0" y="145687"/>
                      <a:pt x="0" y="115148"/>
                    </a:cubicBezTo>
                    <a:lnTo>
                      <a:pt x="0" y="115148"/>
                    </a:lnTo>
                    <a:cubicBezTo>
                      <a:pt x="0" y="84609"/>
                      <a:pt x="12132" y="55320"/>
                      <a:pt x="33726" y="33726"/>
                    </a:cubicBezTo>
                    <a:cubicBezTo>
                      <a:pt x="55320" y="12132"/>
                      <a:pt x="84609" y="0"/>
                      <a:pt x="115148" y="0"/>
                    </a:cubicBezTo>
                    <a:close/>
                  </a:path>
                </a:pathLst>
              </a:custGeom>
              <a:solidFill>
                <a:srgbClr val="FF9900"/>
              </a:solidFill>
            </p:spPr>
            <p:txBody>
              <a:bodyPr/>
              <a:lstStyle/>
              <a:p>
                <a:endParaRPr lang="es-VE" sz="1200"/>
              </a:p>
            </p:txBody>
          </p:sp>
          <p:sp>
            <p:nvSpPr>
              <p:cNvPr id="12" name="TextBox 10">
                <a:extLst>
                  <a:ext uri="{FF2B5EF4-FFF2-40B4-BE49-F238E27FC236}">
                    <a16:creationId xmlns:a16="http://schemas.microsoft.com/office/drawing/2014/main" id="{3B1F91BF-14E6-24C2-25A9-2A50E9C925E9}"/>
                  </a:ext>
                </a:extLst>
              </p:cNvPr>
              <p:cNvSpPr txBox="1"/>
              <p:nvPr/>
            </p:nvSpPr>
            <p:spPr>
              <a:xfrm>
                <a:off x="0" y="-38100"/>
                <a:ext cx="644056" cy="268395"/>
              </a:xfrm>
              <a:prstGeom prst="rect">
                <a:avLst/>
              </a:prstGeom>
            </p:spPr>
            <p:txBody>
              <a:bodyPr lIns="33867" tIns="33867" rIns="33867" bIns="33867" rtlCol="0" anchor="ctr"/>
              <a:lstStyle/>
              <a:p>
                <a:pPr algn="ctr">
                  <a:lnSpc>
                    <a:spcPts val="1773"/>
                  </a:lnSpc>
                </a:pPr>
                <a:endParaRPr sz="1200"/>
              </a:p>
            </p:txBody>
          </p:sp>
        </p:grpSp>
        <p:sp>
          <p:nvSpPr>
            <p:cNvPr id="10" name="TextBox 11">
              <a:extLst>
                <a:ext uri="{FF2B5EF4-FFF2-40B4-BE49-F238E27FC236}">
                  <a16:creationId xmlns:a16="http://schemas.microsoft.com/office/drawing/2014/main" id="{0D6A7778-13CC-3D08-C276-AC9F3A3567E1}"/>
                </a:ext>
              </a:extLst>
            </p:cNvPr>
            <p:cNvSpPr txBox="1"/>
            <p:nvPr/>
          </p:nvSpPr>
          <p:spPr>
            <a:xfrm>
              <a:off x="498905" y="2161175"/>
              <a:ext cx="1858607"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pic>
        <p:nvPicPr>
          <p:cNvPr id="14" name="Imagen 13">
            <a:extLst>
              <a:ext uri="{FF2B5EF4-FFF2-40B4-BE49-F238E27FC236}">
                <a16:creationId xmlns:a16="http://schemas.microsoft.com/office/drawing/2014/main" id="{19E0CC03-7B2E-0590-3DE0-A3D1D9ED33BB}"/>
              </a:ext>
            </a:extLst>
          </p:cNvPr>
          <p:cNvPicPr>
            <a:picLocks noChangeAspect="1"/>
          </p:cNvPicPr>
          <p:nvPr/>
        </p:nvPicPr>
        <p:blipFill>
          <a:blip r:embed="rId2"/>
          <a:stretch>
            <a:fillRect/>
          </a:stretch>
        </p:blipFill>
        <p:spPr>
          <a:xfrm>
            <a:off x="3810000" y="333173"/>
            <a:ext cx="7954905" cy="5256601"/>
          </a:xfrm>
          <a:prstGeom prst="rect">
            <a:avLst/>
          </a:prstGeom>
        </p:spPr>
      </p:pic>
      <p:pic>
        <p:nvPicPr>
          <p:cNvPr id="15" name="Imagen 14">
            <a:extLst>
              <a:ext uri="{FF2B5EF4-FFF2-40B4-BE49-F238E27FC236}">
                <a16:creationId xmlns:a16="http://schemas.microsoft.com/office/drawing/2014/main" id="{D69A0151-4785-5A19-5F3F-16D45482410C}"/>
              </a:ext>
            </a:extLst>
          </p:cNvPr>
          <p:cNvPicPr>
            <a:picLocks noChangeAspect="1"/>
          </p:cNvPicPr>
          <p:nvPr/>
        </p:nvPicPr>
        <p:blipFill>
          <a:blip r:embed="rId3"/>
          <a:stretch>
            <a:fillRect/>
          </a:stretch>
        </p:blipFill>
        <p:spPr>
          <a:xfrm>
            <a:off x="66349" y="5224816"/>
            <a:ext cx="5423815" cy="146817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469900" y="127000"/>
            <a:ext cx="11430000" cy="739561"/>
          </a:xfrm>
          <a:prstGeom prst="rect">
            <a:avLst/>
          </a:prstGeom>
        </p:spPr>
        <p:txBody>
          <a:bodyPr wrap="square" lIns="0" tIns="0" rIns="0" bIns="0" rtlCol="0" anchor="t">
            <a:spAutoFit/>
          </a:bodyPr>
          <a:lstStyle/>
          <a:p>
            <a:pPr>
              <a:lnSpc>
                <a:spcPts val="6017"/>
              </a:lnSpc>
              <a:spcBef>
                <a:spcPct val="0"/>
              </a:spcBef>
            </a:pPr>
            <a:r>
              <a:rPr lang="en-US" sz="4800" dirty="0">
                <a:solidFill>
                  <a:srgbClr val="FF9900"/>
                </a:solidFill>
                <a:latin typeface="Glacial Indifference Bold"/>
              </a:rPr>
              <a:t>Insight  John lo mas </a:t>
            </a:r>
            <a:r>
              <a:rPr lang="en-US" sz="4800" dirty="0" err="1">
                <a:solidFill>
                  <a:srgbClr val="FF9900"/>
                </a:solidFill>
                <a:latin typeface="Glacial Indifference Bold"/>
              </a:rPr>
              <a:t>importante</a:t>
            </a:r>
            <a:r>
              <a:rPr lang="en-US" sz="4800" dirty="0">
                <a:solidFill>
                  <a:srgbClr val="FF9900"/>
                </a:solidFill>
                <a:latin typeface="Glacial Indifference Bold"/>
              </a:rPr>
              <a:t>. </a:t>
            </a:r>
            <a:endParaRPr lang="en-US" sz="5958" dirty="0">
              <a:solidFill>
                <a:srgbClr val="FF9900"/>
              </a:solidFill>
              <a:latin typeface="Glacial Indifference Bold"/>
            </a:endParaRPr>
          </a:p>
        </p:txBody>
      </p:sp>
      <p:sp>
        <p:nvSpPr>
          <p:cNvPr id="5" name="TextBox 5"/>
          <p:cNvSpPr txBox="1"/>
          <p:nvPr/>
        </p:nvSpPr>
        <p:spPr>
          <a:xfrm>
            <a:off x="292100" y="1016000"/>
            <a:ext cx="11899900" cy="7757526"/>
          </a:xfrm>
          <a:prstGeom prst="rect">
            <a:avLst/>
          </a:prstGeom>
        </p:spPr>
        <p:txBody>
          <a:bodyPr wrap="square" lIns="0" tIns="0" rIns="0" bIns="0" rtlCol="0" anchor="t">
            <a:spAutoFit/>
          </a:bodyPr>
          <a:lstStyle/>
          <a:p>
            <a:pPr algn="l">
              <a:buFont typeface="Arial" panose="020B0604020202020204" pitchFamily="34" charset="0"/>
              <a:buChar char="•"/>
            </a:pPr>
            <a:r>
              <a:rPr lang="en-US" b="0" i="0" dirty="0">
                <a:effectLst/>
                <a:latin typeface="system-ui"/>
              </a:rPr>
              <a:t>How do clusters align with pricing and features?</a:t>
            </a:r>
          </a:p>
          <a:p>
            <a:pPr marL="742950" lvl="1" indent="-285750" algn="l">
              <a:buFont typeface="Arial" panose="020B0604020202020204" pitchFamily="34" charset="0"/>
              <a:buChar char="•"/>
            </a:pPr>
            <a:r>
              <a:rPr lang="en-US" b="0" i="0" dirty="0">
                <a:effectLst/>
                <a:latin typeface="system-ui"/>
              </a:rPr>
              <a:t>Cluster 0 (Higher Price):</a:t>
            </a:r>
          </a:p>
          <a:p>
            <a:pPr marL="1143000" lvl="2" indent="-228600" algn="l">
              <a:buFont typeface="Arial" panose="020B0604020202020204" pitchFamily="34" charset="0"/>
              <a:buChar char="•"/>
            </a:pPr>
            <a:r>
              <a:rPr lang="en-US" b="0" i="0" dirty="0">
                <a:effectLst/>
                <a:latin typeface="system-ui"/>
              </a:rPr>
              <a:t>Price: Higher than average (mean price = 0.61).</a:t>
            </a:r>
          </a:p>
          <a:p>
            <a:pPr marL="1143000" lvl="2" indent="-228600" algn="l">
              <a:buFont typeface="Arial" panose="020B0604020202020204" pitchFamily="34" charset="0"/>
              <a:buChar char="•"/>
            </a:pPr>
            <a:r>
              <a:rPr lang="en-US" b="0" i="0" dirty="0">
                <a:effectLst/>
                <a:latin typeface="system-ui"/>
              </a:rPr>
              <a:t>Mileage: Lower than average, indicating less wear and tear (-0.86).</a:t>
            </a:r>
          </a:p>
          <a:p>
            <a:pPr marL="1143000" lvl="2" indent="-228600" algn="l">
              <a:buFont typeface="Arial" panose="020B0604020202020204" pitchFamily="34" charset="0"/>
              <a:buChar char="•"/>
            </a:pPr>
            <a:r>
              <a:rPr lang="en-US" b="0" i="0" dirty="0">
                <a:effectLst/>
                <a:latin typeface="system-ui"/>
              </a:rPr>
              <a:t>Year: Recent cars (0.89), implying newer models.</a:t>
            </a:r>
          </a:p>
          <a:p>
            <a:pPr marL="1143000" lvl="2" indent="-228600" algn="l">
              <a:buFont typeface="Arial" panose="020B0604020202020204" pitchFamily="34" charset="0"/>
              <a:buChar char="•"/>
            </a:pPr>
            <a:r>
              <a:rPr lang="en-US" b="0" i="0" dirty="0">
                <a:effectLst/>
                <a:latin typeface="system-ui"/>
              </a:rPr>
              <a:t>Fuel: Significant proportion of petrol cars (55%) and some hybrid vehicles (7%).</a:t>
            </a:r>
          </a:p>
          <a:p>
            <a:pPr marL="1143000" lvl="2" indent="-228600" algn="l">
              <a:buFont typeface="Arial" panose="020B0604020202020204" pitchFamily="34" charset="0"/>
              <a:buChar char="•"/>
            </a:pPr>
            <a:r>
              <a:rPr lang="en-US" b="0" i="0" dirty="0">
                <a:effectLst/>
                <a:latin typeface="system-ui"/>
              </a:rPr>
              <a:t>Condition: Mostly used cars (87%).</a:t>
            </a:r>
          </a:p>
          <a:p>
            <a:pPr marL="742950" lvl="1" indent="-285750" algn="l">
              <a:buFont typeface="Arial" panose="020B0604020202020204" pitchFamily="34" charset="0"/>
              <a:buChar char="•"/>
            </a:pPr>
            <a:r>
              <a:rPr lang="en-US" b="0" i="0" dirty="0">
                <a:effectLst/>
                <a:latin typeface="system-ui"/>
              </a:rPr>
              <a:t>Cluster 1 (Lower Price):</a:t>
            </a:r>
          </a:p>
          <a:p>
            <a:pPr marL="1143000" lvl="2" indent="-228600" algn="l">
              <a:buFont typeface="Arial" panose="020B0604020202020204" pitchFamily="34" charset="0"/>
              <a:buChar char="•"/>
            </a:pPr>
            <a:r>
              <a:rPr lang="en-US" b="0" i="0" dirty="0">
                <a:effectLst/>
                <a:latin typeface="system-ui"/>
              </a:rPr>
              <a:t>Price: Lowest among all clusters (-0.72).</a:t>
            </a:r>
          </a:p>
          <a:p>
            <a:pPr marL="1143000" lvl="2" indent="-228600" algn="l">
              <a:buFont typeface="Arial" panose="020B0604020202020204" pitchFamily="34" charset="0"/>
              <a:buChar char="•"/>
            </a:pPr>
            <a:r>
              <a:rPr lang="en-US" b="0" i="0" dirty="0">
                <a:effectLst/>
                <a:latin typeface="system-ui"/>
              </a:rPr>
              <a:t>Mileage: High, indicating older or heavily used cars (1.24).</a:t>
            </a:r>
          </a:p>
          <a:p>
            <a:pPr marL="1143000" lvl="2" indent="-228600" algn="l">
              <a:buFont typeface="Arial" panose="020B0604020202020204" pitchFamily="34" charset="0"/>
              <a:buChar char="•"/>
            </a:pPr>
            <a:r>
              <a:rPr lang="en-US" b="0" i="0" dirty="0">
                <a:effectLst/>
                <a:latin typeface="system-ui"/>
              </a:rPr>
              <a:t>Year: Much older models (-1.42).</a:t>
            </a:r>
          </a:p>
          <a:p>
            <a:pPr marL="1143000" lvl="2" indent="-228600" algn="l">
              <a:buFont typeface="Arial" panose="020B0604020202020204" pitchFamily="34" charset="0"/>
              <a:buChar char="•"/>
            </a:pPr>
            <a:r>
              <a:rPr lang="en-US" b="0" i="0" dirty="0">
                <a:effectLst/>
                <a:latin typeface="system-ui"/>
              </a:rPr>
              <a:t>Fuel: Predominantly petrol cars (67%), with minimal LPG presence.</a:t>
            </a:r>
          </a:p>
          <a:p>
            <a:pPr marL="1143000" lvl="2" indent="-228600" algn="l">
              <a:buFont typeface="Arial" panose="020B0604020202020204" pitchFamily="34" charset="0"/>
              <a:buChar char="•"/>
            </a:pPr>
            <a:r>
              <a:rPr lang="en-US" b="0" i="0" dirty="0">
                <a:effectLst/>
                <a:latin typeface="system-ui"/>
              </a:rPr>
              <a:t>Condition: All cars in this cluster are used (100%).</a:t>
            </a:r>
          </a:p>
          <a:p>
            <a:pPr marL="742950" lvl="1" indent="-285750" algn="l">
              <a:buFont typeface="Arial" panose="020B0604020202020204" pitchFamily="34" charset="0"/>
              <a:buChar char="•"/>
            </a:pPr>
            <a:r>
              <a:rPr lang="en-US" b="0" i="0" dirty="0">
                <a:effectLst/>
                <a:latin typeface="system-ui"/>
              </a:rPr>
              <a:t>Cluster 2 (Mid Price):</a:t>
            </a:r>
          </a:p>
          <a:p>
            <a:pPr marL="1143000" lvl="2" indent="-228600" algn="l">
              <a:buFont typeface="Arial" panose="020B0604020202020204" pitchFamily="34" charset="0"/>
              <a:buChar char="•"/>
            </a:pPr>
            <a:r>
              <a:rPr lang="en-US" b="0" i="0" dirty="0">
                <a:effectLst/>
                <a:latin typeface="system-ui"/>
              </a:rPr>
              <a:t>Price: Around the average (-0.26).</a:t>
            </a:r>
          </a:p>
          <a:p>
            <a:pPr marL="1143000" lvl="2" indent="-228600" algn="l">
              <a:buFont typeface="Arial" panose="020B0604020202020204" pitchFamily="34" charset="0"/>
              <a:buChar char="•"/>
            </a:pPr>
            <a:r>
              <a:rPr lang="en-US" b="0" i="0" dirty="0">
                <a:effectLst/>
                <a:latin typeface="system-ui"/>
              </a:rPr>
              <a:t>Mileage: Near-average mileage (0.01), likely representing balanced usage.</a:t>
            </a:r>
          </a:p>
          <a:p>
            <a:pPr marL="1143000" lvl="2" indent="-228600" algn="l">
              <a:buFont typeface="Arial" panose="020B0604020202020204" pitchFamily="34" charset="0"/>
              <a:buChar char="•"/>
            </a:pPr>
            <a:r>
              <a:rPr lang="en-US" b="0" i="0" dirty="0">
                <a:effectLst/>
                <a:latin typeface="system-ui"/>
              </a:rPr>
              <a:t>Year: Moderately old cars (0.02).</a:t>
            </a:r>
          </a:p>
          <a:p>
            <a:pPr marL="1143000" lvl="2" indent="-228600" algn="l">
              <a:buFont typeface="Arial" panose="020B0604020202020204" pitchFamily="34" charset="0"/>
              <a:buChar char="•"/>
            </a:pPr>
            <a:r>
              <a:rPr lang="en-US" b="0" i="0" dirty="0">
                <a:effectLst/>
                <a:latin typeface="system-ui"/>
              </a:rPr>
              <a:t>Fuel: Predominantly petrol cars (63%), with a small fraction of hybrids.</a:t>
            </a:r>
          </a:p>
          <a:p>
            <a:pPr marL="1143000" lvl="2" indent="-228600" algn="l">
              <a:buFont typeface="Arial" panose="020B0604020202020204" pitchFamily="34" charset="0"/>
              <a:buChar char="•"/>
            </a:pPr>
            <a:r>
              <a:rPr lang="en-US" b="0" i="0" dirty="0">
                <a:effectLst/>
                <a:latin typeface="system-ui"/>
              </a:rPr>
              <a:t>Condition: Entirely used cars (100%).</a:t>
            </a:r>
          </a:p>
          <a:p>
            <a:pPr algn="l">
              <a:buFont typeface="Arial" panose="020B0604020202020204" pitchFamily="34" charset="0"/>
              <a:buChar char="•"/>
            </a:pPr>
            <a:r>
              <a:rPr lang="en-US" b="0" i="0" dirty="0">
                <a:effectLst/>
                <a:latin typeface="system-ui"/>
              </a:rPr>
              <a:t>What actionable insights can dealerships derive from these segments?</a:t>
            </a:r>
          </a:p>
          <a:p>
            <a:pPr marL="742950" lvl="1" indent="-285750" algn="l">
              <a:buFont typeface="Arial" panose="020B0604020202020204" pitchFamily="34" charset="0"/>
              <a:buChar char="•"/>
            </a:pPr>
            <a:r>
              <a:rPr lang="en-US" b="0" i="0" dirty="0">
                <a:effectLst/>
                <a:latin typeface="system-ui"/>
              </a:rPr>
              <a:t>Cluster 0 (Higher Price):</a:t>
            </a:r>
          </a:p>
          <a:p>
            <a:pPr marL="1143000" lvl="2" indent="-228600" algn="l">
              <a:buFont typeface="Arial" panose="020B0604020202020204" pitchFamily="34" charset="0"/>
              <a:buChar char="•"/>
            </a:pPr>
            <a:r>
              <a:rPr lang="en-US" b="0" i="0" dirty="0">
                <a:effectLst/>
                <a:latin typeface="system-ui"/>
              </a:rPr>
              <a:t>Represents premium cars, and very new with low mileage.</a:t>
            </a:r>
          </a:p>
          <a:p>
            <a:pPr marL="742950" lvl="1" indent="-285750" algn="l">
              <a:buFont typeface="Arial" panose="020B0604020202020204" pitchFamily="34" charset="0"/>
              <a:buChar char="•"/>
            </a:pPr>
            <a:r>
              <a:rPr lang="en-US" b="0" i="0" dirty="0">
                <a:effectLst/>
                <a:latin typeface="system-ui"/>
              </a:rPr>
              <a:t>Cluster 1 (Lower Price):</a:t>
            </a:r>
          </a:p>
          <a:p>
            <a:pPr marL="1143000" lvl="2" indent="-228600" algn="l">
              <a:buFont typeface="Arial" panose="020B0604020202020204" pitchFamily="34" charset="0"/>
              <a:buChar char="•"/>
            </a:pPr>
            <a:r>
              <a:rPr lang="en-US" b="0" i="0" dirty="0">
                <a:effectLst/>
                <a:latin typeface="system-ui"/>
              </a:rPr>
              <a:t>Represents budget cars, mostly used, regardless of age or mileage.</a:t>
            </a:r>
          </a:p>
          <a:p>
            <a:pPr marL="742950" lvl="1" indent="-285750" algn="l">
              <a:buFont typeface="Arial" panose="020B0604020202020204" pitchFamily="34" charset="0"/>
              <a:buChar char="•"/>
            </a:pPr>
            <a:r>
              <a:rPr lang="en-US" b="0" i="0" dirty="0">
                <a:effectLst/>
                <a:latin typeface="system-ui"/>
              </a:rPr>
              <a:t>Cluster 2 (Mid Price):</a:t>
            </a:r>
          </a:p>
          <a:p>
            <a:pPr marL="1143000" lvl="2" indent="-228600" algn="l">
              <a:buFont typeface="Arial" panose="020B0604020202020204" pitchFamily="34" charset="0"/>
              <a:buChar char="•"/>
            </a:pPr>
            <a:r>
              <a:rPr lang="en-US" b="0" i="0" dirty="0">
                <a:effectLst/>
                <a:latin typeface="system-ui"/>
              </a:rPr>
              <a:t>Represents mid-range cars with balanced options (reasonable pricing, average mileage, moderately old).</a:t>
            </a:r>
          </a:p>
          <a:p>
            <a:pPr algn="ctr">
              <a:lnSpc>
                <a:spcPts val="3230"/>
              </a:lnSpc>
            </a:pPr>
            <a:endParaRPr lang="en-US" sz="1867" spc="115" dirty="0">
              <a:solidFill>
                <a:srgbClr val="555555"/>
              </a:solidFill>
              <a:latin typeface="Century Gothic" panose="020B0502020202020204" pitchFamily="34" charset="0"/>
            </a:endParaRPr>
          </a:p>
        </p:txBody>
      </p:sp>
    </p:spTree>
    <p:extLst>
      <p:ext uri="{BB962C8B-B14F-4D97-AF65-F5344CB8AC3E}">
        <p14:creationId xmlns:p14="http://schemas.microsoft.com/office/powerpoint/2010/main" val="2923180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E47D6-09A8-0F78-4845-4E0EE32D4532}"/>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3B25385E-7182-D6A3-E721-EC76E3F962DC}"/>
              </a:ext>
            </a:extLst>
          </p:cNvPr>
          <p:cNvSpPr txBox="1"/>
          <p:nvPr/>
        </p:nvSpPr>
        <p:spPr>
          <a:xfrm>
            <a:off x="10189867" y="5173435"/>
            <a:ext cx="3527105" cy="1280588"/>
          </a:xfrm>
          <a:prstGeom prst="rect">
            <a:avLst/>
          </a:prstGeom>
        </p:spPr>
        <p:txBody>
          <a:bodyPr lIns="33867" tIns="33867" rIns="33867" bIns="33867" rtlCol="0" anchor="ctr"/>
          <a:lstStyle/>
          <a:p>
            <a:pPr algn="ctr">
              <a:lnSpc>
                <a:spcPts val="1773"/>
              </a:lnSpc>
              <a:spcBef>
                <a:spcPct val="0"/>
              </a:spcBef>
            </a:pPr>
            <a:endParaRPr sz="1200"/>
          </a:p>
        </p:txBody>
      </p:sp>
      <p:sp>
        <p:nvSpPr>
          <p:cNvPr id="6" name="Freeform 6">
            <a:extLst>
              <a:ext uri="{FF2B5EF4-FFF2-40B4-BE49-F238E27FC236}">
                <a16:creationId xmlns:a16="http://schemas.microsoft.com/office/drawing/2014/main" id="{4ACF3632-1D75-3A30-FC9D-D51135AEB565}"/>
              </a:ext>
            </a:extLst>
          </p:cNvPr>
          <p:cNvSpPr/>
          <p:nvPr/>
        </p:nvSpPr>
        <p:spPr>
          <a:xfrm>
            <a:off x="192067" y="1472916"/>
            <a:ext cx="2957289" cy="4981107"/>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endParaRPr lang="es-VE" sz="1200"/>
          </a:p>
        </p:txBody>
      </p:sp>
      <p:sp>
        <p:nvSpPr>
          <p:cNvPr id="10" name="TextBox 10">
            <a:extLst>
              <a:ext uri="{FF2B5EF4-FFF2-40B4-BE49-F238E27FC236}">
                <a16:creationId xmlns:a16="http://schemas.microsoft.com/office/drawing/2014/main" id="{7CBED98E-1687-A50D-CDB5-9BFC636CDCB8}"/>
              </a:ext>
            </a:extLst>
          </p:cNvPr>
          <p:cNvSpPr txBox="1"/>
          <p:nvPr/>
        </p:nvSpPr>
        <p:spPr>
          <a:xfrm>
            <a:off x="2096870" y="422063"/>
            <a:ext cx="8257491" cy="558871"/>
          </a:xfrm>
          <a:prstGeom prst="rect">
            <a:avLst/>
          </a:prstGeom>
        </p:spPr>
        <p:txBody>
          <a:bodyPr lIns="0" tIns="0" rIns="0" bIns="0" rtlCol="0" anchor="t">
            <a:spAutoFit/>
          </a:bodyPr>
          <a:lstStyle/>
          <a:p>
            <a:pPr algn="ctr">
              <a:lnSpc>
                <a:spcPts val="4334"/>
              </a:lnSpc>
              <a:spcBef>
                <a:spcPct val="0"/>
              </a:spcBef>
            </a:pPr>
            <a:r>
              <a:rPr lang="en-US" sz="4291" dirty="0">
                <a:solidFill>
                  <a:schemeClr val="accent2"/>
                </a:solidFill>
                <a:latin typeface="Glacial Indifference Bold"/>
              </a:rPr>
              <a:t>CLASSIFICATION MODEL</a:t>
            </a:r>
          </a:p>
        </p:txBody>
      </p:sp>
      <p:sp>
        <p:nvSpPr>
          <p:cNvPr id="14" name="TextBox 14">
            <a:extLst>
              <a:ext uri="{FF2B5EF4-FFF2-40B4-BE49-F238E27FC236}">
                <a16:creationId xmlns:a16="http://schemas.microsoft.com/office/drawing/2014/main" id="{2ADA2841-C99F-884B-2D1C-FBBFA1F1BF74}"/>
              </a:ext>
            </a:extLst>
          </p:cNvPr>
          <p:cNvSpPr txBox="1"/>
          <p:nvPr/>
        </p:nvSpPr>
        <p:spPr>
          <a:xfrm>
            <a:off x="4675955" y="1523762"/>
            <a:ext cx="2553690" cy="243656"/>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CLUSTERING</a:t>
            </a:r>
          </a:p>
        </p:txBody>
      </p:sp>
      <p:grpSp>
        <p:nvGrpSpPr>
          <p:cNvPr id="8" name="Grupo 7">
            <a:extLst>
              <a:ext uri="{FF2B5EF4-FFF2-40B4-BE49-F238E27FC236}">
                <a16:creationId xmlns:a16="http://schemas.microsoft.com/office/drawing/2014/main" id="{2F5CE023-598D-41E8-D1DF-1FA453AE3AF0}"/>
              </a:ext>
            </a:extLst>
          </p:cNvPr>
          <p:cNvGrpSpPr/>
          <p:nvPr/>
        </p:nvGrpSpPr>
        <p:grpSpPr>
          <a:xfrm>
            <a:off x="806161" y="1216427"/>
            <a:ext cx="1858607" cy="676219"/>
            <a:chOff x="498905" y="1975668"/>
            <a:chExt cx="1858607" cy="676219"/>
          </a:xfrm>
        </p:grpSpPr>
        <p:grpSp>
          <p:nvGrpSpPr>
            <p:cNvPr id="9" name="Group 8">
              <a:extLst>
                <a:ext uri="{FF2B5EF4-FFF2-40B4-BE49-F238E27FC236}">
                  <a16:creationId xmlns:a16="http://schemas.microsoft.com/office/drawing/2014/main" id="{47A642C7-AAF1-94FE-BF79-2B00EFE080A3}"/>
                </a:ext>
              </a:extLst>
            </p:cNvPr>
            <p:cNvGrpSpPr/>
            <p:nvPr/>
          </p:nvGrpSpPr>
          <p:grpSpPr>
            <a:xfrm>
              <a:off x="568698" y="1975668"/>
              <a:ext cx="1719017" cy="614669"/>
              <a:chOff x="0" y="0"/>
              <a:chExt cx="644056" cy="230295"/>
            </a:xfrm>
          </p:grpSpPr>
          <p:sp>
            <p:nvSpPr>
              <p:cNvPr id="16" name="Freeform 9">
                <a:extLst>
                  <a:ext uri="{FF2B5EF4-FFF2-40B4-BE49-F238E27FC236}">
                    <a16:creationId xmlns:a16="http://schemas.microsoft.com/office/drawing/2014/main" id="{46C17A67-E911-9FC5-C20F-8538675C9089}"/>
                  </a:ext>
                </a:extLst>
              </p:cNvPr>
              <p:cNvSpPr/>
              <p:nvPr/>
            </p:nvSpPr>
            <p:spPr>
              <a:xfrm>
                <a:off x="0" y="0"/>
                <a:ext cx="644056" cy="230295"/>
              </a:xfrm>
              <a:custGeom>
                <a:avLst/>
                <a:gdLst/>
                <a:ahLst/>
                <a:cxnLst/>
                <a:rect l="l" t="t" r="r" b="b"/>
                <a:pathLst>
                  <a:path w="644056" h="230295">
                    <a:moveTo>
                      <a:pt x="115148" y="0"/>
                    </a:moveTo>
                    <a:lnTo>
                      <a:pt x="528909" y="0"/>
                    </a:lnTo>
                    <a:cubicBezTo>
                      <a:pt x="559448" y="0"/>
                      <a:pt x="588736" y="12132"/>
                      <a:pt x="610330" y="33726"/>
                    </a:cubicBezTo>
                    <a:cubicBezTo>
                      <a:pt x="631925" y="55320"/>
                      <a:pt x="644056" y="84609"/>
                      <a:pt x="644056" y="115148"/>
                    </a:cubicBezTo>
                    <a:lnTo>
                      <a:pt x="644056" y="115148"/>
                    </a:lnTo>
                    <a:cubicBezTo>
                      <a:pt x="644056" y="145687"/>
                      <a:pt x="631925" y="174975"/>
                      <a:pt x="610330" y="196569"/>
                    </a:cubicBezTo>
                    <a:cubicBezTo>
                      <a:pt x="588736" y="218164"/>
                      <a:pt x="559448" y="230295"/>
                      <a:pt x="528909" y="230295"/>
                    </a:cubicBezTo>
                    <a:lnTo>
                      <a:pt x="115148" y="230295"/>
                    </a:lnTo>
                    <a:cubicBezTo>
                      <a:pt x="84609" y="230295"/>
                      <a:pt x="55320" y="218164"/>
                      <a:pt x="33726" y="196569"/>
                    </a:cubicBezTo>
                    <a:cubicBezTo>
                      <a:pt x="12132" y="174975"/>
                      <a:pt x="0" y="145687"/>
                      <a:pt x="0" y="115148"/>
                    </a:cubicBezTo>
                    <a:lnTo>
                      <a:pt x="0" y="115148"/>
                    </a:lnTo>
                    <a:cubicBezTo>
                      <a:pt x="0" y="84609"/>
                      <a:pt x="12132" y="55320"/>
                      <a:pt x="33726" y="33726"/>
                    </a:cubicBezTo>
                    <a:cubicBezTo>
                      <a:pt x="55320" y="12132"/>
                      <a:pt x="84609" y="0"/>
                      <a:pt x="115148" y="0"/>
                    </a:cubicBezTo>
                    <a:close/>
                  </a:path>
                </a:pathLst>
              </a:custGeom>
              <a:solidFill>
                <a:srgbClr val="FF9900"/>
              </a:solidFill>
            </p:spPr>
            <p:txBody>
              <a:bodyPr/>
              <a:lstStyle/>
              <a:p>
                <a:endParaRPr lang="es-VE" sz="1200"/>
              </a:p>
            </p:txBody>
          </p:sp>
          <p:sp>
            <p:nvSpPr>
              <p:cNvPr id="17" name="TextBox 10">
                <a:extLst>
                  <a:ext uri="{FF2B5EF4-FFF2-40B4-BE49-F238E27FC236}">
                    <a16:creationId xmlns:a16="http://schemas.microsoft.com/office/drawing/2014/main" id="{8E7FE071-B702-69AD-FF5E-5FE25CEB1F42}"/>
                  </a:ext>
                </a:extLst>
              </p:cNvPr>
              <p:cNvSpPr txBox="1"/>
              <p:nvPr/>
            </p:nvSpPr>
            <p:spPr>
              <a:xfrm>
                <a:off x="0" y="-38100"/>
                <a:ext cx="644056" cy="268395"/>
              </a:xfrm>
              <a:prstGeom prst="rect">
                <a:avLst/>
              </a:prstGeom>
            </p:spPr>
            <p:txBody>
              <a:bodyPr lIns="33867" tIns="33867" rIns="33867" bIns="33867" rtlCol="0" anchor="ctr"/>
              <a:lstStyle/>
              <a:p>
                <a:pPr algn="ctr">
                  <a:lnSpc>
                    <a:spcPts val="1773"/>
                  </a:lnSpc>
                </a:pPr>
                <a:endParaRPr sz="1200"/>
              </a:p>
            </p:txBody>
          </p:sp>
        </p:grpSp>
        <p:sp>
          <p:nvSpPr>
            <p:cNvPr id="15" name="TextBox 11">
              <a:extLst>
                <a:ext uri="{FF2B5EF4-FFF2-40B4-BE49-F238E27FC236}">
                  <a16:creationId xmlns:a16="http://schemas.microsoft.com/office/drawing/2014/main" id="{331894E9-46E6-0E82-6055-9EDF1EF1F177}"/>
                </a:ext>
              </a:extLst>
            </p:cNvPr>
            <p:cNvSpPr txBox="1"/>
            <p:nvPr/>
          </p:nvSpPr>
          <p:spPr>
            <a:xfrm>
              <a:off x="498905" y="2161175"/>
              <a:ext cx="1858607" cy="490712"/>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 </a:t>
              </a:r>
              <a:r>
                <a:rPr lang="en-CA" sz="2000" b="1" i="0" dirty="0">
                  <a:solidFill>
                    <a:schemeClr val="bg1"/>
                  </a:solidFill>
                  <a:effectLst/>
                  <a:latin typeface="system-ui"/>
                </a:rPr>
                <a:t>Classification</a:t>
              </a:r>
            </a:p>
            <a:p>
              <a:pPr algn="ctr">
                <a:lnSpc>
                  <a:spcPts val="1919"/>
                </a:lnSpc>
                <a:spcBef>
                  <a:spcPct val="0"/>
                </a:spcBef>
              </a:pPr>
              <a:endParaRPr lang="en-US" sz="1899" dirty="0">
                <a:solidFill>
                  <a:srgbClr val="FFFFFF"/>
                </a:solidFill>
                <a:latin typeface="Glacial Indifference Bold"/>
              </a:endParaRPr>
            </a:p>
          </p:txBody>
        </p:sp>
      </p:grpSp>
      <p:sp>
        <p:nvSpPr>
          <p:cNvPr id="23" name="CuadroTexto 22">
            <a:extLst>
              <a:ext uri="{FF2B5EF4-FFF2-40B4-BE49-F238E27FC236}">
                <a16:creationId xmlns:a16="http://schemas.microsoft.com/office/drawing/2014/main" id="{8B8FF950-61A9-A57E-974A-3FE902E88A48}"/>
              </a:ext>
            </a:extLst>
          </p:cNvPr>
          <p:cNvSpPr txBox="1"/>
          <p:nvPr/>
        </p:nvSpPr>
        <p:spPr>
          <a:xfrm>
            <a:off x="397855" y="2442912"/>
            <a:ext cx="2497745" cy="2523768"/>
          </a:xfrm>
          <a:prstGeom prst="rect">
            <a:avLst/>
          </a:prstGeom>
          <a:noFill/>
        </p:spPr>
        <p:txBody>
          <a:bodyPr wrap="square">
            <a:spAutoFit/>
          </a:bodyPr>
          <a:lstStyle/>
          <a:p>
            <a:pPr algn="l"/>
            <a:r>
              <a:rPr lang="en-US" sz="2800" b="0" i="0" dirty="0">
                <a:effectLst/>
                <a:latin typeface="system-ui"/>
              </a:rPr>
              <a:t>Classify cars into price ranges </a:t>
            </a:r>
          </a:p>
          <a:p>
            <a:pPr algn="l"/>
            <a:r>
              <a:rPr lang="en-US" sz="2800" b="0" i="0" dirty="0">
                <a:effectLst/>
                <a:latin typeface="system-ui"/>
              </a:rPr>
              <a:t>(e.g., low, medium, high).</a:t>
            </a:r>
          </a:p>
          <a:p>
            <a:pPr algn="l"/>
            <a:endParaRPr lang="en-US" b="0" i="0" dirty="0">
              <a:effectLst/>
              <a:latin typeface="system-ui"/>
            </a:endParaRPr>
          </a:p>
        </p:txBody>
      </p:sp>
      <p:pic>
        <p:nvPicPr>
          <p:cNvPr id="9218" name="Picture 2" descr="Classification Techniques  ">
            <a:extLst>
              <a:ext uri="{FF2B5EF4-FFF2-40B4-BE49-F238E27FC236}">
                <a16:creationId xmlns:a16="http://schemas.microsoft.com/office/drawing/2014/main" id="{6C5C39A1-A30B-47AC-0ABB-46D0F1246B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900" y="2460706"/>
            <a:ext cx="4722197" cy="3727758"/>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1299D5E6-AB99-4CAE-B5E4-16B459C829C5}"/>
              </a:ext>
            </a:extLst>
          </p:cNvPr>
          <p:cNvSpPr txBox="1"/>
          <p:nvPr/>
        </p:nvSpPr>
        <p:spPr>
          <a:xfrm>
            <a:off x="4227881" y="1645590"/>
            <a:ext cx="6096000" cy="1569660"/>
          </a:xfrm>
          <a:prstGeom prst="rect">
            <a:avLst/>
          </a:prstGeom>
          <a:noFill/>
        </p:spPr>
        <p:txBody>
          <a:bodyPr wrap="square">
            <a:spAutoFit/>
          </a:bodyPr>
          <a:lstStyle/>
          <a:p>
            <a:pPr algn="l">
              <a:buFont typeface="Arial" panose="020B0604020202020204" pitchFamily="34" charset="0"/>
              <a:buChar char="•"/>
            </a:pPr>
            <a:r>
              <a:rPr lang="en-US" sz="3200" b="1" i="0" dirty="0">
                <a:effectLst/>
                <a:latin typeface="system-ui"/>
              </a:rPr>
              <a:t> Decision Trees</a:t>
            </a:r>
          </a:p>
          <a:p>
            <a:pPr algn="l">
              <a:buFont typeface="Arial" panose="020B0604020202020204" pitchFamily="34" charset="0"/>
              <a:buChar char="•"/>
            </a:pPr>
            <a:r>
              <a:rPr lang="en-US" sz="3200" b="1" i="0" dirty="0">
                <a:effectLst/>
                <a:latin typeface="system-ui"/>
              </a:rPr>
              <a:t> Random Forest</a:t>
            </a:r>
          </a:p>
          <a:p>
            <a:pPr algn="l">
              <a:buFont typeface="Arial" panose="020B0604020202020204" pitchFamily="34" charset="0"/>
              <a:buChar char="•"/>
            </a:pPr>
            <a:r>
              <a:rPr lang="en-US" sz="3200" b="1" i="0" dirty="0">
                <a:effectLst/>
                <a:latin typeface="system-ui"/>
              </a:rPr>
              <a:t> Naïve Bayes</a:t>
            </a:r>
          </a:p>
        </p:txBody>
      </p:sp>
    </p:spTree>
    <p:extLst>
      <p:ext uri="{BB962C8B-B14F-4D97-AF65-F5344CB8AC3E}">
        <p14:creationId xmlns:p14="http://schemas.microsoft.com/office/powerpoint/2010/main" val="3755237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342941" y="4633533"/>
            <a:ext cx="3506119" cy="533527"/>
            <a:chOff x="0" y="0"/>
            <a:chExt cx="1385134" cy="210776"/>
          </a:xfrm>
        </p:grpSpPr>
        <p:sp>
          <p:nvSpPr>
            <p:cNvPr id="3" name="Freeform 3"/>
            <p:cNvSpPr/>
            <p:nvPr/>
          </p:nvSpPr>
          <p:spPr>
            <a:xfrm>
              <a:off x="0" y="0"/>
              <a:ext cx="1385133" cy="210776"/>
            </a:xfrm>
            <a:custGeom>
              <a:avLst/>
              <a:gdLst/>
              <a:ahLst/>
              <a:cxnLst/>
              <a:rect l="l" t="t" r="r" b="b"/>
              <a:pathLst>
                <a:path w="1385133" h="210776">
                  <a:moveTo>
                    <a:pt x="105388" y="0"/>
                  </a:moveTo>
                  <a:lnTo>
                    <a:pt x="1279746" y="0"/>
                  </a:lnTo>
                  <a:cubicBezTo>
                    <a:pt x="1337950" y="0"/>
                    <a:pt x="1385133" y="47184"/>
                    <a:pt x="1385133" y="105388"/>
                  </a:cubicBezTo>
                  <a:lnTo>
                    <a:pt x="1385133" y="105388"/>
                  </a:lnTo>
                  <a:cubicBezTo>
                    <a:pt x="1385133" y="163592"/>
                    <a:pt x="1337950" y="210776"/>
                    <a:pt x="1279746" y="210776"/>
                  </a:cubicBezTo>
                  <a:lnTo>
                    <a:pt x="105388" y="210776"/>
                  </a:lnTo>
                  <a:cubicBezTo>
                    <a:pt x="47184" y="210776"/>
                    <a:pt x="0" y="163592"/>
                    <a:pt x="0" y="105388"/>
                  </a:cubicBezTo>
                  <a:lnTo>
                    <a:pt x="0" y="105388"/>
                  </a:lnTo>
                  <a:cubicBezTo>
                    <a:pt x="0" y="47184"/>
                    <a:pt x="47184" y="0"/>
                    <a:pt x="105388" y="0"/>
                  </a:cubicBezTo>
                  <a:close/>
                </a:path>
              </a:pathLst>
            </a:custGeom>
            <a:solidFill>
              <a:srgbClr val="000000">
                <a:alpha val="0"/>
              </a:srgbClr>
            </a:solidFill>
            <a:ln w="19050" cap="rnd">
              <a:solidFill>
                <a:srgbClr val="FFFFFF"/>
              </a:solidFill>
              <a:prstDash val="solid"/>
              <a:round/>
            </a:ln>
          </p:spPr>
          <p:txBody>
            <a:bodyPr/>
            <a:lstStyle/>
            <a:p>
              <a:endParaRPr lang="es-VE" sz="1200"/>
            </a:p>
          </p:txBody>
        </p:sp>
        <p:sp>
          <p:nvSpPr>
            <p:cNvPr id="4" name="TextBox 4"/>
            <p:cNvSpPr txBox="1"/>
            <p:nvPr/>
          </p:nvSpPr>
          <p:spPr>
            <a:xfrm>
              <a:off x="0" y="-38100"/>
              <a:ext cx="1385134" cy="248876"/>
            </a:xfrm>
            <a:prstGeom prst="rect">
              <a:avLst/>
            </a:prstGeom>
          </p:spPr>
          <p:txBody>
            <a:bodyPr lIns="33867" tIns="33867" rIns="33867" bIns="33867" rtlCol="0" anchor="ctr"/>
            <a:lstStyle/>
            <a:p>
              <a:pPr algn="ctr">
                <a:lnSpc>
                  <a:spcPts val="1773"/>
                </a:lnSpc>
              </a:pPr>
              <a:endParaRPr sz="1200"/>
            </a:p>
          </p:txBody>
        </p:sp>
      </p:grpSp>
      <p:pic>
        <p:nvPicPr>
          <p:cNvPr id="8" name="Imagen 7">
            <a:extLst>
              <a:ext uri="{FF2B5EF4-FFF2-40B4-BE49-F238E27FC236}">
                <a16:creationId xmlns:a16="http://schemas.microsoft.com/office/drawing/2014/main" id="{769F1A35-147C-5672-558B-E7150A3ED61A}"/>
              </a:ext>
            </a:extLst>
          </p:cNvPr>
          <p:cNvPicPr>
            <a:picLocks noChangeAspect="1"/>
          </p:cNvPicPr>
          <p:nvPr/>
        </p:nvPicPr>
        <p:blipFill>
          <a:blip r:embed="rId2"/>
          <a:stretch>
            <a:fillRect/>
          </a:stretch>
        </p:blipFill>
        <p:spPr>
          <a:xfrm>
            <a:off x="260344" y="412266"/>
            <a:ext cx="5835655" cy="6001755"/>
          </a:xfrm>
          <a:prstGeom prst="rect">
            <a:avLst/>
          </a:prstGeom>
        </p:spPr>
      </p:pic>
      <p:sp>
        <p:nvSpPr>
          <p:cNvPr id="6" name="TextBox 6"/>
          <p:cNvSpPr txBox="1"/>
          <p:nvPr/>
        </p:nvSpPr>
        <p:spPr>
          <a:xfrm>
            <a:off x="5742632" y="2605388"/>
            <a:ext cx="6300115" cy="3447098"/>
          </a:xfrm>
          <a:prstGeom prst="rect">
            <a:avLst/>
          </a:prstGeom>
        </p:spPr>
        <p:txBody>
          <a:bodyPr wrap="square" lIns="0" tIns="0" rIns="0" bIns="0" rtlCol="0" anchor="t">
            <a:spAutoFit/>
          </a:bodyPr>
          <a:lstStyle/>
          <a:p>
            <a:pPr algn="ctr">
              <a:spcBef>
                <a:spcPct val="0"/>
              </a:spcBef>
            </a:pPr>
            <a:r>
              <a:rPr lang="en-US" sz="3200" dirty="0">
                <a:latin typeface="Glacial Indifference Bold"/>
              </a:rPr>
              <a:t>Conclusion:   The Decision Random Forest is performing much better across all metrics than the Other models. It has a much higher accuracy, precision, and recall, making it the better choice for this classification task. </a:t>
            </a:r>
          </a:p>
        </p:txBody>
      </p:sp>
      <p:pic>
        <p:nvPicPr>
          <p:cNvPr id="10" name="Imagen 9">
            <a:extLst>
              <a:ext uri="{FF2B5EF4-FFF2-40B4-BE49-F238E27FC236}">
                <a16:creationId xmlns:a16="http://schemas.microsoft.com/office/drawing/2014/main" id="{21832CCC-FF65-0F33-8C60-95BF41ACF814}"/>
              </a:ext>
            </a:extLst>
          </p:cNvPr>
          <p:cNvPicPr>
            <a:picLocks noChangeAspect="1"/>
          </p:cNvPicPr>
          <p:nvPr/>
        </p:nvPicPr>
        <p:blipFill>
          <a:blip r:embed="rId3"/>
          <a:stretch>
            <a:fillRect/>
          </a:stretch>
        </p:blipFill>
        <p:spPr>
          <a:xfrm>
            <a:off x="5324257" y="412266"/>
            <a:ext cx="6867743" cy="165052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0AFA876A-9EDF-5D94-9E8B-342E4E582C98}"/>
              </a:ext>
            </a:extLst>
          </p:cNvPr>
          <p:cNvPicPr>
            <a:picLocks noChangeAspect="1"/>
          </p:cNvPicPr>
          <p:nvPr/>
        </p:nvPicPr>
        <p:blipFill>
          <a:blip r:embed="rId3"/>
          <a:stretch>
            <a:fillRect/>
          </a:stretch>
        </p:blipFill>
        <p:spPr>
          <a:xfrm>
            <a:off x="269866" y="4257040"/>
            <a:ext cx="6109988" cy="2519680"/>
          </a:xfrm>
          <a:prstGeom prst="rect">
            <a:avLst/>
          </a:prstGeom>
        </p:spPr>
      </p:pic>
      <p:pic>
        <p:nvPicPr>
          <p:cNvPr id="3" name="Imagen 2">
            <a:extLst>
              <a:ext uri="{FF2B5EF4-FFF2-40B4-BE49-F238E27FC236}">
                <a16:creationId xmlns:a16="http://schemas.microsoft.com/office/drawing/2014/main" id="{59D537C4-1F9D-F8F3-2BB2-F3E28CD7086E}"/>
              </a:ext>
            </a:extLst>
          </p:cNvPr>
          <p:cNvPicPr>
            <a:picLocks noChangeAspect="1"/>
          </p:cNvPicPr>
          <p:nvPr/>
        </p:nvPicPr>
        <p:blipFill>
          <a:blip r:embed="rId4"/>
          <a:srcRect l="4310"/>
          <a:stretch/>
        </p:blipFill>
        <p:spPr>
          <a:xfrm>
            <a:off x="6278254" y="4003040"/>
            <a:ext cx="6301080" cy="2854960"/>
          </a:xfrm>
          <a:prstGeom prst="rect">
            <a:avLst/>
          </a:prstGeom>
        </p:spPr>
      </p:pic>
      <p:pic>
        <p:nvPicPr>
          <p:cNvPr id="9" name="Imagen 8">
            <a:extLst>
              <a:ext uri="{FF2B5EF4-FFF2-40B4-BE49-F238E27FC236}">
                <a16:creationId xmlns:a16="http://schemas.microsoft.com/office/drawing/2014/main" id="{57A6E953-1B66-930C-E952-BB55F9DC369A}"/>
              </a:ext>
            </a:extLst>
          </p:cNvPr>
          <p:cNvPicPr>
            <a:picLocks noChangeAspect="1"/>
          </p:cNvPicPr>
          <p:nvPr/>
        </p:nvPicPr>
        <p:blipFill>
          <a:blip r:embed="rId5"/>
          <a:stretch>
            <a:fillRect/>
          </a:stretch>
        </p:blipFill>
        <p:spPr>
          <a:xfrm>
            <a:off x="553720" y="-95124"/>
            <a:ext cx="11084560" cy="4098164"/>
          </a:xfrm>
          <a:prstGeom prst="rect">
            <a:avLst/>
          </a:prstGeom>
        </p:spPr>
      </p:pic>
    </p:spTree>
    <p:extLst>
      <p:ext uri="{BB962C8B-B14F-4D97-AF65-F5344CB8AC3E}">
        <p14:creationId xmlns:p14="http://schemas.microsoft.com/office/powerpoint/2010/main" val="2293493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8D80F-8734-6A03-8C07-357BF2C73A5C}"/>
            </a:ext>
          </a:extLst>
        </p:cNvPr>
        <p:cNvGrpSpPr/>
        <p:nvPr/>
      </p:nvGrpSpPr>
      <p:grpSpPr>
        <a:xfrm>
          <a:off x="0" y="0"/>
          <a:ext cx="0" cy="0"/>
          <a:chOff x="0" y="0"/>
          <a:chExt cx="0" cy="0"/>
        </a:xfrm>
      </p:grpSpPr>
      <p:sp>
        <p:nvSpPr>
          <p:cNvPr id="6" name="Freeform 6">
            <a:extLst>
              <a:ext uri="{FF2B5EF4-FFF2-40B4-BE49-F238E27FC236}">
                <a16:creationId xmlns:a16="http://schemas.microsoft.com/office/drawing/2014/main" id="{B1121EBA-DF4E-492C-FB21-C34FE4D46C72}"/>
              </a:ext>
            </a:extLst>
          </p:cNvPr>
          <p:cNvSpPr/>
          <p:nvPr/>
        </p:nvSpPr>
        <p:spPr>
          <a:xfrm>
            <a:off x="4955667" y="1124683"/>
            <a:ext cx="6829933" cy="512141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pPr marL="342900" indent="-342900">
              <a:buFontTx/>
              <a:buChar char="-"/>
            </a:pPr>
            <a:endParaRPr lang="en-CA" sz="2400" noProof="0" dirty="0"/>
          </a:p>
          <a:p>
            <a:pPr marL="342900" indent="-342900">
              <a:buFontTx/>
              <a:buChar char="-"/>
            </a:pPr>
            <a:r>
              <a:rPr lang="en-CA" sz="2400" noProof="0" dirty="0"/>
              <a:t>You don’t know if a model is good or not until you try it.   </a:t>
            </a:r>
            <a:r>
              <a:rPr lang="en-CA" sz="2400" dirty="0"/>
              <a:t>We dropped two datasets.</a:t>
            </a:r>
          </a:p>
          <a:p>
            <a:pPr marL="342900" indent="-342900">
              <a:buFontTx/>
              <a:buChar char="-"/>
            </a:pPr>
            <a:r>
              <a:rPr lang="en-CA" sz="2400" noProof="0" dirty="0"/>
              <a:t>Some models are complicated to do in Excel. </a:t>
            </a:r>
          </a:p>
          <a:p>
            <a:pPr marL="342900" indent="-342900">
              <a:buFontTx/>
              <a:buChar char="-"/>
            </a:pPr>
            <a:r>
              <a:rPr lang="en-CA" sz="2400" dirty="0"/>
              <a:t>You need to run the model several times to do fine-tuning.</a:t>
            </a:r>
          </a:p>
          <a:p>
            <a:pPr marL="171450" indent="-171450">
              <a:buFontTx/>
              <a:buChar char="-"/>
            </a:pPr>
            <a:r>
              <a:rPr lang="en-CA" sz="2400" noProof="0" dirty="0"/>
              <a:t> CSV files are not XLMs; save it in the correct way to avoid losing the work.  </a:t>
            </a:r>
          </a:p>
          <a:p>
            <a:pPr marL="171450" indent="-171450">
              <a:buFontTx/>
              <a:buChar char="-"/>
            </a:pPr>
            <a:r>
              <a:rPr lang="en-CA" sz="2400" noProof="0" dirty="0"/>
              <a:t>Python is an excellent tool </a:t>
            </a:r>
            <a:r>
              <a:rPr lang="en-CA" sz="2400" dirty="0"/>
              <a:t>for data science. </a:t>
            </a:r>
          </a:p>
          <a:p>
            <a:r>
              <a:rPr lang="en-CA" sz="2400" dirty="0"/>
              <a:t>-  Tools:  Excel,  Anaconda, </a:t>
            </a:r>
            <a:r>
              <a:rPr lang="en-CA" sz="2400" dirty="0" err="1"/>
              <a:t>Jupyter</a:t>
            </a:r>
            <a:r>
              <a:rPr lang="en-CA" sz="2400" dirty="0"/>
              <a:t> Notebook, PPT</a:t>
            </a:r>
            <a:endParaRPr lang="en-CA" sz="1200" noProof="0" dirty="0"/>
          </a:p>
        </p:txBody>
      </p:sp>
      <p:sp>
        <p:nvSpPr>
          <p:cNvPr id="12" name="Freeform 12">
            <a:extLst>
              <a:ext uri="{FF2B5EF4-FFF2-40B4-BE49-F238E27FC236}">
                <a16:creationId xmlns:a16="http://schemas.microsoft.com/office/drawing/2014/main" id="{C2453E9B-293A-D536-0B9A-7CC218F4D8FD}"/>
              </a:ext>
            </a:extLst>
          </p:cNvPr>
          <p:cNvSpPr/>
          <p:nvPr/>
        </p:nvSpPr>
        <p:spPr>
          <a:xfrm>
            <a:off x="635001" y="1099487"/>
            <a:ext cx="3394448" cy="434054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endParaRPr lang="es-VE" sz="1200"/>
          </a:p>
        </p:txBody>
      </p:sp>
      <p:grpSp>
        <p:nvGrpSpPr>
          <p:cNvPr id="8" name="Group 8">
            <a:extLst>
              <a:ext uri="{FF2B5EF4-FFF2-40B4-BE49-F238E27FC236}">
                <a16:creationId xmlns:a16="http://schemas.microsoft.com/office/drawing/2014/main" id="{0F8258BB-0205-748A-1B4B-D9FAC986ED6F}"/>
              </a:ext>
            </a:extLst>
          </p:cNvPr>
          <p:cNvGrpSpPr/>
          <p:nvPr/>
        </p:nvGrpSpPr>
        <p:grpSpPr>
          <a:xfrm>
            <a:off x="0" y="4914900"/>
            <a:ext cx="12192000" cy="1943100"/>
            <a:chOff x="0" y="0"/>
            <a:chExt cx="4816593" cy="916399"/>
          </a:xfrm>
          <a:solidFill>
            <a:srgbClr val="FF9900"/>
          </a:solidFill>
        </p:grpSpPr>
        <p:sp>
          <p:nvSpPr>
            <p:cNvPr id="9" name="Freeform 9">
              <a:extLst>
                <a:ext uri="{FF2B5EF4-FFF2-40B4-BE49-F238E27FC236}">
                  <a16:creationId xmlns:a16="http://schemas.microsoft.com/office/drawing/2014/main" id="{A4703FE2-51F5-1E2E-FA44-38B7BB27EBE9}"/>
                </a:ext>
              </a:extLst>
            </p:cNvPr>
            <p:cNvSpPr/>
            <p:nvPr/>
          </p:nvSpPr>
          <p:spPr>
            <a:xfrm>
              <a:off x="0" y="0"/>
              <a:ext cx="4816592" cy="916399"/>
            </a:xfrm>
            <a:custGeom>
              <a:avLst/>
              <a:gdLst/>
              <a:ahLst/>
              <a:cxnLst/>
              <a:rect l="l" t="t" r="r" b="b"/>
              <a:pathLst>
                <a:path w="4816592" h="916399">
                  <a:moveTo>
                    <a:pt x="0" y="0"/>
                  </a:moveTo>
                  <a:lnTo>
                    <a:pt x="4816592" y="0"/>
                  </a:lnTo>
                  <a:lnTo>
                    <a:pt x="4816592" y="916399"/>
                  </a:lnTo>
                  <a:lnTo>
                    <a:pt x="0" y="916399"/>
                  </a:lnTo>
                  <a:close/>
                </a:path>
              </a:pathLst>
            </a:custGeom>
            <a:grpFill/>
          </p:spPr>
          <p:txBody>
            <a:bodyPr/>
            <a:lstStyle/>
            <a:p>
              <a:endParaRPr lang="es-VE" sz="1200"/>
            </a:p>
          </p:txBody>
        </p:sp>
        <p:sp>
          <p:nvSpPr>
            <p:cNvPr id="10" name="TextBox 10">
              <a:extLst>
                <a:ext uri="{FF2B5EF4-FFF2-40B4-BE49-F238E27FC236}">
                  <a16:creationId xmlns:a16="http://schemas.microsoft.com/office/drawing/2014/main" id="{2C16D8FA-34D7-4459-E77E-333053D79087}"/>
                </a:ext>
              </a:extLst>
            </p:cNvPr>
            <p:cNvSpPr txBox="1"/>
            <p:nvPr/>
          </p:nvSpPr>
          <p:spPr>
            <a:xfrm>
              <a:off x="0" y="-38100"/>
              <a:ext cx="4816593" cy="954499"/>
            </a:xfrm>
            <a:prstGeom prst="rect">
              <a:avLst/>
            </a:prstGeom>
            <a:grpFill/>
          </p:spPr>
          <p:txBody>
            <a:bodyPr lIns="33867" tIns="33867" rIns="33867" bIns="33867" rtlCol="0" anchor="ctr"/>
            <a:lstStyle/>
            <a:p>
              <a:pPr algn="ctr">
                <a:lnSpc>
                  <a:spcPts val="1773"/>
                </a:lnSpc>
                <a:spcBef>
                  <a:spcPct val="0"/>
                </a:spcBef>
              </a:pPr>
              <a:endParaRPr sz="1200"/>
            </a:p>
          </p:txBody>
        </p:sp>
      </p:grpSp>
      <p:sp>
        <p:nvSpPr>
          <p:cNvPr id="21" name="TextBox 21">
            <a:extLst>
              <a:ext uri="{FF2B5EF4-FFF2-40B4-BE49-F238E27FC236}">
                <a16:creationId xmlns:a16="http://schemas.microsoft.com/office/drawing/2014/main" id="{CBFA91B7-EF9D-CF9E-AF35-57F2EDAB9847}"/>
              </a:ext>
            </a:extLst>
          </p:cNvPr>
          <p:cNvSpPr txBox="1"/>
          <p:nvPr/>
        </p:nvSpPr>
        <p:spPr>
          <a:xfrm>
            <a:off x="4751169" y="103384"/>
            <a:ext cx="7999911" cy="584840"/>
          </a:xfrm>
          <a:prstGeom prst="rect">
            <a:avLst/>
          </a:prstGeom>
        </p:spPr>
        <p:txBody>
          <a:bodyPr lIns="0" tIns="0" rIns="0" bIns="0" rtlCol="0" anchor="t">
            <a:spAutoFit/>
          </a:bodyPr>
          <a:lstStyle/>
          <a:p>
            <a:pPr algn="ctr">
              <a:lnSpc>
                <a:spcPts val="4536"/>
              </a:lnSpc>
              <a:spcBef>
                <a:spcPct val="0"/>
              </a:spcBef>
            </a:pPr>
            <a:r>
              <a:rPr lang="en-US" sz="4491" dirty="0">
                <a:solidFill>
                  <a:srgbClr val="004AAD"/>
                </a:solidFill>
                <a:latin typeface="Glacial Indifference Bold"/>
              </a:rPr>
              <a:t>Learnings and Challenges </a:t>
            </a:r>
          </a:p>
        </p:txBody>
      </p:sp>
      <p:sp>
        <p:nvSpPr>
          <p:cNvPr id="31" name="TextBox 31">
            <a:extLst>
              <a:ext uri="{FF2B5EF4-FFF2-40B4-BE49-F238E27FC236}">
                <a16:creationId xmlns:a16="http://schemas.microsoft.com/office/drawing/2014/main" id="{9870C640-F1CA-F261-DEDC-2A9E6CA3D4F3}"/>
              </a:ext>
            </a:extLst>
          </p:cNvPr>
          <p:cNvSpPr txBox="1"/>
          <p:nvPr/>
        </p:nvSpPr>
        <p:spPr>
          <a:xfrm>
            <a:off x="1227963" y="314540"/>
            <a:ext cx="2361897" cy="716360"/>
          </a:xfrm>
          <a:prstGeom prst="rect">
            <a:avLst/>
          </a:prstGeom>
        </p:spPr>
        <p:txBody>
          <a:bodyPr lIns="33867" tIns="33867" rIns="33867" bIns="33867" rtlCol="0" anchor="ctr"/>
          <a:lstStyle/>
          <a:p>
            <a:pPr algn="ctr">
              <a:lnSpc>
                <a:spcPts val="1773"/>
              </a:lnSpc>
            </a:pPr>
            <a:endParaRPr sz="1200"/>
          </a:p>
        </p:txBody>
      </p:sp>
      <p:pic>
        <p:nvPicPr>
          <p:cNvPr id="3" name="Imagen 2">
            <a:extLst>
              <a:ext uri="{FF2B5EF4-FFF2-40B4-BE49-F238E27FC236}">
                <a16:creationId xmlns:a16="http://schemas.microsoft.com/office/drawing/2014/main" id="{C6034846-0B5D-6F6F-2FE1-528A897C879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30974" y="1627962"/>
            <a:ext cx="3202501" cy="1796525"/>
          </a:xfrm>
          <a:prstGeom prst="rect">
            <a:avLst/>
          </a:prstGeom>
        </p:spPr>
      </p:pic>
      <p:sp>
        <p:nvSpPr>
          <p:cNvPr id="4" name="CuadroTexto 3">
            <a:extLst>
              <a:ext uri="{FF2B5EF4-FFF2-40B4-BE49-F238E27FC236}">
                <a16:creationId xmlns:a16="http://schemas.microsoft.com/office/drawing/2014/main" id="{F465D786-1671-64CB-C894-6458180E0CA5}"/>
              </a:ext>
            </a:extLst>
          </p:cNvPr>
          <p:cNvSpPr txBox="1"/>
          <p:nvPr/>
        </p:nvSpPr>
        <p:spPr>
          <a:xfrm>
            <a:off x="-3" y="6624331"/>
            <a:ext cx="7010400" cy="230832"/>
          </a:xfrm>
          <a:prstGeom prst="rect">
            <a:avLst/>
          </a:prstGeom>
          <a:noFill/>
        </p:spPr>
        <p:txBody>
          <a:bodyPr wrap="square" rtlCol="0">
            <a:spAutoFit/>
          </a:bodyPr>
          <a:lstStyle/>
          <a:p>
            <a:r>
              <a:rPr lang="en-CA" sz="900" dirty="0">
                <a:hlinkClick r:id="rId3" tooltip="https://internationaljournalofresearch.com/2020/06/10/textbooks-a-barrier-for-learning/"/>
              </a:rPr>
              <a:t>Esta </a:t>
            </a:r>
            <a:r>
              <a:rPr lang="en-CA" sz="900" dirty="0" err="1">
                <a:hlinkClick r:id="rId3" tooltip="https://internationaljournalofresearch.com/2020/06/10/textbooks-a-barrier-for-learning/"/>
              </a:rPr>
              <a:t>foto</a:t>
            </a:r>
            <a:r>
              <a:rPr lang="en-CA" sz="900" dirty="0"/>
              <a:t> de Autor </a:t>
            </a:r>
            <a:r>
              <a:rPr lang="en-CA" sz="900" dirty="0" err="1"/>
              <a:t>desconocido</a:t>
            </a:r>
            <a:r>
              <a:rPr lang="en-CA" sz="900" dirty="0"/>
              <a:t> </a:t>
            </a:r>
            <a:r>
              <a:rPr lang="en-CA" sz="900" dirty="0" err="1"/>
              <a:t>está</a:t>
            </a:r>
            <a:r>
              <a:rPr lang="en-CA" sz="900" dirty="0"/>
              <a:t> bajo </a:t>
            </a:r>
            <a:r>
              <a:rPr lang="en-CA" sz="900" dirty="0" err="1"/>
              <a:t>licencia</a:t>
            </a:r>
            <a:r>
              <a:rPr lang="en-CA" sz="900" dirty="0"/>
              <a:t> </a:t>
            </a:r>
            <a:r>
              <a:rPr lang="en-CA" sz="900" dirty="0">
                <a:hlinkClick r:id="rId4" tooltip="https://creativecommons.org/licenses/by-nc-nd/3.0/"/>
              </a:rPr>
              <a:t>CC BY-NC-ND</a:t>
            </a:r>
            <a:endParaRPr lang="en-CA" sz="900" dirty="0"/>
          </a:p>
        </p:txBody>
      </p:sp>
    </p:spTree>
    <p:extLst>
      <p:ext uri="{BB962C8B-B14F-4D97-AF65-F5344CB8AC3E}">
        <p14:creationId xmlns:p14="http://schemas.microsoft.com/office/powerpoint/2010/main" val="973409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0" y="3217025"/>
            <a:ext cx="12192000" cy="3640975"/>
            <a:chOff x="0" y="0"/>
            <a:chExt cx="4816593" cy="916399"/>
          </a:xfrm>
        </p:grpSpPr>
        <p:sp>
          <p:nvSpPr>
            <p:cNvPr id="4" name="Freeform 4"/>
            <p:cNvSpPr/>
            <p:nvPr/>
          </p:nvSpPr>
          <p:spPr>
            <a:xfrm>
              <a:off x="0" y="0"/>
              <a:ext cx="4816592" cy="916399"/>
            </a:xfrm>
            <a:custGeom>
              <a:avLst/>
              <a:gdLst/>
              <a:ahLst/>
              <a:cxnLst/>
              <a:rect l="l" t="t" r="r" b="b"/>
              <a:pathLst>
                <a:path w="4816592" h="916399">
                  <a:moveTo>
                    <a:pt x="0" y="0"/>
                  </a:moveTo>
                  <a:lnTo>
                    <a:pt x="4816592" y="0"/>
                  </a:lnTo>
                  <a:lnTo>
                    <a:pt x="4816592" y="916399"/>
                  </a:lnTo>
                  <a:lnTo>
                    <a:pt x="0" y="916399"/>
                  </a:lnTo>
                  <a:close/>
                </a:path>
              </a:pathLst>
            </a:custGeom>
            <a:solidFill>
              <a:schemeClr val="accent2">
                <a:lumMod val="75000"/>
              </a:schemeClr>
            </a:solidFill>
            <a:ln>
              <a:solidFill>
                <a:schemeClr val="accent2">
                  <a:lumMod val="75000"/>
                </a:schemeClr>
              </a:solidFill>
            </a:ln>
          </p:spPr>
          <p:txBody>
            <a:bodyPr/>
            <a:lstStyle/>
            <a:p>
              <a:endParaRPr lang="es-VE" sz="1200"/>
            </a:p>
          </p:txBody>
        </p:sp>
        <p:sp>
          <p:nvSpPr>
            <p:cNvPr id="5" name="TextBox 5"/>
            <p:cNvSpPr txBox="1"/>
            <p:nvPr/>
          </p:nvSpPr>
          <p:spPr>
            <a:xfrm>
              <a:off x="0" y="-38100"/>
              <a:ext cx="4816593" cy="954499"/>
            </a:xfrm>
            <a:prstGeom prst="rect">
              <a:avLst/>
            </a:prstGeom>
            <a:ln>
              <a:solidFill>
                <a:schemeClr val="accent2">
                  <a:lumMod val="75000"/>
                </a:schemeClr>
              </a:solidFill>
            </a:ln>
          </p:spPr>
          <p:txBody>
            <a:bodyPr lIns="33867" tIns="33867" rIns="33867" bIns="33867" rtlCol="0" anchor="ctr"/>
            <a:lstStyle/>
            <a:p>
              <a:pPr algn="ctr">
                <a:lnSpc>
                  <a:spcPts val="1773"/>
                </a:lnSpc>
                <a:spcBef>
                  <a:spcPct val="0"/>
                </a:spcBef>
              </a:pPr>
              <a:endParaRPr sz="1200"/>
            </a:p>
          </p:txBody>
        </p:sp>
      </p:grpSp>
      <p:sp>
        <p:nvSpPr>
          <p:cNvPr id="7" name="TextBox 7"/>
          <p:cNvSpPr txBox="1"/>
          <p:nvPr/>
        </p:nvSpPr>
        <p:spPr>
          <a:xfrm>
            <a:off x="913970" y="3765664"/>
            <a:ext cx="9801135" cy="2269724"/>
          </a:xfrm>
          <a:prstGeom prst="rect">
            <a:avLst/>
          </a:prstGeom>
        </p:spPr>
        <p:txBody>
          <a:bodyPr wrap="square" lIns="0" tIns="0" rIns="0" bIns="0" rtlCol="0" anchor="t">
            <a:spAutoFit/>
          </a:bodyPr>
          <a:lstStyle/>
          <a:p>
            <a:pPr>
              <a:lnSpc>
                <a:spcPts val="3090"/>
              </a:lnSpc>
            </a:pPr>
            <a:r>
              <a:rPr lang="en-US" sz="2207" spc="134" dirty="0">
                <a:solidFill>
                  <a:srgbClr val="FFFFFF"/>
                </a:solidFill>
                <a:latin typeface="Cooper Hewitt Bold"/>
              </a:rPr>
              <a:t>PROJECT GOALS AND OBJECTIVES</a:t>
            </a:r>
          </a:p>
          <a:p>
            <a:pPr marL="0" lvl="1" algn="just">
              <a:lnSpc>
                <a:spcPts val="3744"/>
              </a:lnSpc>
              <a:spcBef>
                <a:spcPct val="0"/>
              </a:spcBef>
            </a:pPr>
            <a:r>
              <a:rPr lang="en-US" sz="2800" b="0" i="0" dirty="0">
                <a:effectLst/>
                <a:latin typeface="system-ui"/>
              </a:rPr>
              <a:t>Analyze the Australian Car Market dataset to explore insights and build predictive models. The goal is to identify factors influencing car pricing, discover trends and groupings, and recommend the best model for predicting car prices.</a:t>
            </a:r>
            <a:endParaRPr lang="en-US" sz="2674" spc="163" dirty="0">
              <a:solidFill>
                <a:srgbClr val="FFFFFF"/>
              </a:solidFill>
              <a:latin typeface="Cooper Hewitt"/>
            </a:endParaRPr>
          </a:p>
        </p:txBody>
      </p:sp>
      <p:pic>
        <p:nvPicPr>
          <p:cNvPr id="10" name="Imagen 9">
            <a:extLst>
              <a:ext uri="{FF2B5EF4-FFF2-40B4-BE49-F238E27FC236}">
                <a16:creationId xmlns:a16="http://schemas.microsoft.com/office/drawing/2014/main" id="{12F675D5-5F12-A662-4818-EA2EF1BB7840}"/>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Lst>
          </a:blip>
          <a:stretch>
            <a:fillRect/>
          </a:stretch>
        </p:blipFill>
        <p:spPr>
          <a:xfrm>
            <a:off x="-1363287" y="0"/>
            <a:ext cx="15433656" cy="293811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195361" y="15895"/>
            <a:ext cx="4467955" cy="666849"/>
          </a:xfrm>
          <a:prstGeom prst="rect">
            <a:avLst/>
          </a:prstGeom>
        </p:spPr>
        <p:txBody>
          <a:bodyPr lIns="0" tIns="0" rIns="0" bIns="0" rtlCol="0" anchor="t">
            <a:spAutoFit/>
          </a:bodyPr>
          <a:lstStyle/>
          <a:p>
            <a:pPr>
              <a:lnSpc>
                <a:spcPts val="5192"/>
              </a:lnSpc>
              <a:spcBef>
                <a:spcPct val="0"/>
              </a:spcBef>
            </a:pPr>
            <a:r>
              <a:rPr lang="en-US" sz="5141" dirty="0">
                <a:solidFill>
                  <a:srgbClr val="004AAD"/>
                </a:solidFill>
                <a:latin typeface="Glacial Indifference Bold"/>
              </a:rPr>
              <a:t>DATA SET</a:t>
            </a:r>
          </a:p>
        </p:txBody>
      </p:sp>
      <p:sp>
        <p:nvSpPr>
          <p:cNvPr id="6" name="TextBox 6"/>
          <p:cNvSpPr txBox="1"/>
          <p:nvPr/>
        </p:nvSpPr>
        <p:spPr>
          <a:xfrm>
            <a:off x="3722919" y="1231154"/>
            <a:ext cx="5516186" cy="2569742"/>
          </a:xfrm>
          <a:prstGeom prst="rect">
            <a:avLst/>
          </a:prstGeom>
        </p:spPr>
        <p:txBody>
          <a:bodyPr lIns="0" tIns="0" rIns="0" bIns="0" rtlCol="0" anchor="t">
            <a:spAutoFit/>
          </a:bodyPr>
          <a:lstStyle/>
          <a:p>
            <a:pPr algn="ctr">
              <a:lnSpc>
                <a:spcPts val="2850"/>
              </a:lnSpc>
            </a:pPr>
            <a:r>
              <a:rPr lang="en-US" sz="2036" spc="124" dirty="0">
                <a:solidFill>
                  <a:srgbClr val="555555"/>
                </a:solidFill>
                <a:latin typeface="Arial" panose="020B0604020202020204" pitchFamily="34" charset="0"/>
                <a:cs typeface="Arial" panose="020B0604020202020204" pitchFamily="34" charset="0"/>
              </a:rPr>
              <a:t>SOURCE</a:t>
            </a:r>
          </a:p>
          <a:p>
            <a:pPr algn="ctr">
              <a:lnSpc>
                <a:spcPts val="2850"/>
              </a:lnSpc>
            </a:pPr>
            <a:r>
              <a:rPr lang="en-US" sz="2036" spc="124" dirty="0">
                <a:solidFill>
                  <a:srgbClr val="555555"/>
                </a:solidFill>
                <a:latin typeface="Arial" panose="020B0604020202020204" pitchFamily="34" charset="0"/>
                <a:cs typeface="Arial" panose="020B0604020202020204" pitchFamily="34" charset="0"/>
                <a:hlinkClick r:id="rId2"/>
              </a:rPr>
              <a:t>https://www.kaggle.com/datasets/lainguyn123/australia-car-market-data</a:t>
            </a:r>
            <a:endParaRPr lang="en-US" sz="2036" spc="124" dirty="0">
              <a:solidFill>
                <a:srgbClr val="555555"/>
              </a:solidFill>
              <a:latin typeface="Arial" panose="020B0604020202020204" pitchFamily="34" charset="0"/>
              <a:cs typeface="Arial" panose="020B0604020202020204" pitchFamily="34" charset="0"/>
            </a:endParaRPr>
          </a:p>
          <a:p>
            <a:pPr algn="ctr">
              <a:lnSpc>
                <a:spcPts val="2850"/>
              </a:lnSpc>
            </a:pPr>
            <a:endParaRPr lang="en-US" sz="2036" spc="124" dirty="0">
              <a:solidFill>
                <a:srgbClr val="555555"/>
              </a:solidFill>
              <a:latin typeface="Arial" panose="020B0604020202020204" pitchFamily="34" charset="0"/>
              <a:cs typeface="Arial" panose="020B0604020202020204" pitchFamily="34" charset="0"/>
            </a:endParaRPr>
          </a:p>
          <a:p>
            <a:pPr algn="ctr">
              <a:lnSpc>
                <a:spcPts val="2850"/>
              </a:lnSpc>
            </a:pPr>
            <a:r>
              <a:rPr lang="en-US" sz="2036" spc="124" dirty="0">
                <a:solidFill>
                  <a:srgbClr val="555555"/>
                </a:solidFill>
                <a:latin typeface="Arial" panose="020B0604020202020204" pitchFamily="34" charset="0"/>
                <a:cs typeface="Arial" panose="020B0604020202020204" pitchFamily="34" charset="0"/>
              </a:rPr>
              <a:t>There are new and used cars,  from the years 1989 to 2022, and there are several brands and types. </a:t>
            </a:r>
          </a:p>
        </p:txBody>
      </p:sp>
      <p:pic>
        <p:nvPicPr>
          <p:cNvPr id="8" name="Imagen 7">
            <a:extLst>
              <a:ext uri="{FF2B5EF4-FFF2-40B4-BE49-F238E27FC236}">
                <a16:creationId xmlns:a16="http://schemas.microsoft.com/office/drawing/2014/main" id="{2E68C2BE-2563-4E8C-0EA8-2E72EDA880A1}"/>
              </a:ext>
            </a:extLst>
          </p:cNvPr>
          <p:cNvPicPr>
            <a:picLocks noChangeAspect="1"/>
          </p:cNvPicPr>
          <p:nvPr/>
        </p:nvPicPr>
        <p:blipFill>
          <a:blip r:embed="rId3"/>
          <a:stretch>
            <a:fillRect/>
          </a:stretch>
        </p:blipFill>
        <p:spPr>
          <a:xfrm>
            <a:off x="10390909" y="242259"/>
            <a:ext cx="1562486" cy="667729"/>
          </a:xfrm>
          <a:prstGeom prst="rect">
            <a:avLst/>
          </a:prstGeom>
        </p:spPr>
      </p:pic>
      <p:pic>
        <p:nvPicPr>
          <p:cNvPr id="10" name="Imagen 9">
            <a:extLst>
              <a:ext uri="{FF2B5EF4-FFF2-40B4-BE49-F238E27FC236}">
                <a16:creationId xmlns:a16="http://schemas.microsoft.com/office/drawing/2014/main" id="{E9D35354-9B3E-64F1-87CA-1C36CBF63DE2}"/>
              </a:ext>
            </a:extLst>
          </p:cNvPr>
          <p:cNvPicPr>
            <a:picLocks noChangeAspect="1"/>
          </p:cNvPicPr>
          <p:nvPr/>
        </p:nvPicPr>
        <p:blipFill>
          <a:blip r:embed="rId4"/>
          <a:stretch>
            <a:fillRect/>
          </a:stretch>
        </p:blipFill>
        <p:spPr>
          <a:xfrm>
            <a:off x="4663316" y="4349306"/>
            <a:ext cx="2865368" cy="188230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40608" y="76201"/>
            <a:ext cx="4467955" cy="564257"/>
          </a:xfrm>
          <a:prstGeom prst="rect">
            <a:avLst/>
          </a:prstGeom>
        </p:spPr>
        <p:txBody>
          <a:bodyPr lIns="0" tIns="0" rIns="0" bIns="0" rtlCol="0" anchor="t">
            <a:spAutoFit/>
          </a:bodyPr>
          <a:lstStyle/>
          <a:p>
            <a:pPr>
              <a:lnSpc>
                <a:spcPts val="4384"/>
              </a:lnSpc>
              <a:spcBef>
                <a:spcPct val="0"/>
              </a:spcBef>
            </a:pPr>
            <a:r>
              <a:rPr lang="en-US" sz="4341">
                <a:solidFill>
                  <a:srgbClr val="004AAD"/>
                </a:solidFill>
                <a:latin typeface="Glacial Indifference Bold"/>
              </a:rPr>
              <a:t>DATA SET</a:t>
            </a:r>
          </a:p>
        </p:txBody>
      </p:sp>
      <p:sp>
        <p:nvSpPr>
          <p:cNvPr id="5" name="TextBox 5"/>
          <p:cNvSpPr txBox="1"/>
          <p:nvPr/>
        </p:nvSpPr>
        <p:spPr>
          <a:xfrm>
            <a:off x="2274585" y="434591"/>
            <a:ext cx="7514394" cy="718145"/>
          </a:xfrm>
          <a:prstGeom prst="rect">
            <a:avLst/>
          </a:prstGeom>
        </p:spPr>
        <p:txBody>
          <a:bodyPr wrap="square" lIns="0" tIns="0" rIns="0" bIns="0" rtlCol="0" anchor="t">
            <a:spAutoFit/>
          </a:bodyPr>
          <a:lstStyle/>
          <a:p>
            <a:pPr marL="0" lvl="1" algn="ctr">
              <a:lnSpc>
                <a:spcPts val="2753"/>
              </a:lnSpc>
              <a:spcBef>
                <a:spcPct val="0"/>
              </a:spcBef>
            </a:pPr>
            <a:r>
              <a:rPr lang="en-US" sz="2400" b="0" i="0" dirty="0">
                <a:solidFill>
                  <a:schemeClr val="accent3">
                    <a:lumMod val="50000"/>
                  </a:schemeClr>
                </a:solidFill>
                <a:effectLst/>
                <a:latin typeface="Inter"/>
              </a:rPr>
              <a:t>This dataset provides information about the car market in Australia</a:t>
            </a:r>
            <a:endParaRPr lang="en-US" sz="2000" spc="119" dirty="0">
              <a:solidFill>
                <a:schemeClr val="accent3">
                  <a:lumMod val="50000"/>
                </a:schemeClr>
              </a:solidFill>
              <a:latin typeface="Cooper Hewitt"/>
            </a:endParaRPr>
          </a:p>
        </p:txBody>
      </p:sp>
      <p:graphicFrame>
        <p:nvGraphicFramePr>
          <p:cNvPr id="7" name="Tabla 6">
            <a:extLst>
              <a:ext uri="{FF2B5EF4-FFF2-40B4-BE49-F238E27FC236}">
                <a16:creationId xmlns:a16="http://schemas.microsoft.com/office/drawing/2014/main" id="{79BF1C57-F715-AE8B-6D80-5E6A65EB286C}"/>
              </a:ext>
            </a:extLst>
          </p:cNvPr>
          <p:cNvGraphicFramePr>
            <a:graphicFrameLocks noGrp="1"/>
          </p:cNvGraphicFramePr>
          <p:nvPr>
            <p:extLst>
              <p:ext uri="{D42A27DB-BD31-4B8C-83A1-F6EECF244321}">
                <p14:modId xmlns:p14="http://schemas.microsoft.com/office/powerpoint/2010/main" val="585331400"/>
              </p:ext>
            </p:extLst>
          </p:nvPr>
        </p:nvGraphicFramePr>
        <p:xfrm>
          <a:off x="327030" y="1327672"/>
          <a:ext cx="7797801" cy="4732020"/>
        </p:xfrm>
        <a:graphic>
          <a:graphicData uri="http://schemas.openxmlformats.org/drawingml/2006/table">
            <a:tbl>
              <a:tblPr>
                <a:tableStyleId>{5C22544A-7EE6-4342-B048-85BDC9FD1C3A}</a:tableStyleId>
              </a:tblPr>
              <a:tblGrid>
                <a:gridCol w="963075">
                  <a:extLst>
                    <a:ext uri="{9D8B030D-6E8A-4147-A177-3AD203B41FA5}">
                      <a16:colId xmlns:a16="http://schemas.microsoft.com/office/drawing/2014/main" val="81052557"/>
                    </a:ext>
                  </a:extLst>
                </a:gridCol>
                <a:gridCol w="1366945">
                  <a:extLst>
                    <a:ext uri="{9D8B030D-6E8A-4147-A177-3AD203B41FA5}">
                      <a16:colId xmlns:a16="http://schemas.microsoft.com/office/drawing/2014/main" val="2903748627"/>
                    </a:ext>
                  </a:extLst>
                </a:gridCol>
                <a:gridCol w="2050418">
                  <a:extLst>
                    <a:ext uri="{9D8B030D-6E8A-4147-A177-3AD203B41FA5}">
                      <a16:colId xmlns:a16="http://schemas.microsoft.com/office/drawing/2014/main" val="3450561206"/>
                    </a:ext>
                  </a:extLst>
                </a:gridCol>
                <a:gridCol w="1133943">
                  <a:extLst>
                    <a:ext uri="{9D8B030D-6E8A-4147-A177-3AD203B41FA5}">
                      <a16:colId xmlns:a16="http://schemas.microsoft.com/office/drawing/2014/main" val="2035272536"/>
                    </a:ext>
                  </a:extLst>
                </a:gridCol>
                <a:gridCol w="963075">
                  <a:extLst>
                    <a:ext uri="{9D8B030D-6E8A-4147-A177-3AD203B41FA5}">
                      <a16:colId xmlns:a16="http://schemas.microsoft.com/office/drawing/2014/main" val="1310725573"/>
                    </a:ext>
                  </a:extLst>
                </a:gridCol>
                <a:gridCol w="1320345">
                  <a:extLst>
                    <a:ext uri="{9D8B030D-6E8A-4147-A177-3AD203B41FA5}">
                      <a16:colId xmlns:a16="http://schemas.microsoft.com/office/drawing/2014/main" val="1308164993"/>
                    </a:ext>
                  </a:extLst>
                </a:gridCol>
              </a:tblGrid>
              <a:tr h="162383">
                <a:tc>
                  <a:txBody>
                    <a:bodyPr/>
                    <a:lstStyle/>
                    <a:p>
                      <a:pPr algn="ctr" fontAlgn="b"/>
                      <a:r>
                        <a:rPr lang="en-CA" sz="1400" b="1" u="none" strike="noStrike" dirty="0">
                          <a:effectLst/>
                        </a:rPr>
                        <a:t>Number</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tc>
                  <a:txBody>
                    <a:bodyPr/>
                    <a:lstStyle/>
                    <a:p>
                      <a:pPr algn="ctr" fontAlgn="b"/>
                      <a:r>
                        <a:rPr lang="en-CA" sz="1400" b="1" u="none" strike="noStrike" dirty="0">
                          <a:effectLst/>
                        </a:rPr>
                        <a:t>Variable Name</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tc>
                  <a:txBody>
                    <a:bodyPr/>
                    <a:lstStyle/>
                    <a:p>
                      <a:pPr algn="ctr" fontAlgn="b"/>
                      <a:r>
                        <a:rPr lang="en-CA" sz="1400" b="1" u="none" strike="noStrike" dirty="0">
                          <a:effectLst/>
                        </a:rPr>
                        <a:t>Description</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tc>
                  <a:txBody>
                    <a:bodyPr/>
                    <a:lstStyle/>
                    <a:p>
                      <a:pPr algn="ctr" fontAlgn="b"/>
                      <a:r>
                        <a:rPr lang="en-CA" sz="1400" b="1" u="none" strike="noStrike" dirty="0">
                          <a:effectLst/>
                        </a:rPr>
                        <a:t>Observations</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tc>
                  <a:txBody>
                    <a:bodyPr/>
                    <a:lstStyle/>
                    <a:p>
                      <a:pPr algn="ctr" fontAlgn="b"/>
                      <a:r>
                        <a:rPr lang="en-CA" sz="1400" b="1" u="none" strike="noStrike" dirty="0">
                          <a:effectLst/>
                        </a:rPr>
                        <a:t>Nulls</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tc>
                  <a:txBody>
                    <a:bodyPr/>
                    <a:lstStyle/>
                    <a:p>
                      <a:pPr algn="ctr" fontAlgn="b"/>
                      <a:r>
                        <a:rPr lang="en-CA" sz="1400" b="1" u="none" strike="noStrike" dirty="0">
                          <a:effectLst/>
                        </a:rPr>
                        <a:t>Type of Variable </a:t>
                      </a:r>
                      <a:endParaRPr lang="en-CA" sz="1400" b="1" i="0" u="none" strike="noStrike" dirty="0">
                        <a:solidFill>
                          <a:srgbClr val="FFFFFF"/>
                        </a:solidFill>
                        <a:effectLst/>
                        <a:latin typeface="Aptos Narrow" panose="020B0004020202020204" pitchFamily="34" charset="0"/>
                      </a:endParaRPr>
                    </a:p>
                  </a:txBody>
                  <a:tcPr marL="7620" marR="7620" marT="7620" marB="0" anchor="b">
                    <a:solidFill>
                      <a:schemeClr val="accent1">
                        <a:lumMod val="40000"/>
                        <a:lumOff val="60000"/>
                      </a:schemeClr>
                    </a:solidFill>
                  </a:tcPr>
                </a:tc>
                <a:extLst>
                  <a:ext uri="{0D108BD9-81ED-4DB2-BD59-A6C34878D82A}">
                    <a16:rowId xmlns:a16="http://schemas.microsoft.com/office/drawing/2014/main" val="722879200"/>
                  </a:ext>
                </a:extLst>
              </a:tr>
              <a:tr h="206719">
                <a:tc>
                  <a:txBody>
                    <a:bodyPr/>
                    <a:lstStyle/>
                    <a:p>
                      <a:pPr algn="l" fontAlgn="b"/>
                      <a:r>
                        <a:rPr lang="en-CA" sz="1600" u="none" strike="noStrike" dirty="0">
                          <a:effectLst/>
                        </a:rPr>
                        <a:t>1</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ID</a:t>
                      </a:r>
                    </a:p>
                  </a:txBody>
                  <a:tcPr marL="68580" marR="7620" marT="7620" marB="0" anchor="ctr"/>
                </a:tc>
                <a:tc>
                  <a:txBody>
                    <a:bodyPr/>
                    <a:lstStyle/>
                    <a:p>
                      <a:pPr algn="l" fontAlgn="b"/>
                      <a:r>
                        <a:rPr lang="en-CA" sz="1600" u="none" strike="noStrike" dirty="0">
                          <a:effectLst/>
                        </a:rPr>
                        <a:t> Car Code</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17048</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non-null</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int64</a:t>
                      </a:r>
                      <a:endParaRPr lang="en-CA" sz="16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62607551"/>
                  </a:ext>
                </a:extLst>
              </a:tr>
              <a:tr h="206719">
                <a:tc>
                  <a:txBody>
                    <a:bodyPr/>
                    <a:lstStyle/>
                    <a:p>
                      <a:pPr algn="l" fontAlgn="b"/>
                      <a:r>
                        <a:rPr lang="en-CA" sz="1600" u="none" strike="noStrike">
                          <a:effectLst/>
                        </a:rPr>
                        <a:t>2</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Name</a:t>
                      </a:r>
                    </a:p>
                  </a:txBody>
                  <a:tcPr marL="68580" marR="7620" marT="7620" marB="0" anchor="ctr">
                    <a:solidFill>
                      <a:schemeClr val="accent3">
                        <a:lumMod val="20000"/>
                        <a:lumOff val="80000"/>
                      </a:schemeClr>
                    </a:solidFill>
                  </a:tcPr>
                </a:tc>
                <a:tc>
                  <a:txBody>
                    <a:bodyPr/>
                    <a:lstStyle/>
                    <a:p>
                      <a:pPr algn="l" fontAlgn="b"/>
                      <a:r>
                        <a:rPr lang="en-CA" sz="1600" u="none" strike="noStrike" dirty="0">
                          <a:effectLst/>
                        </a:rPr>
                        <a:t> Car Name</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17048</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non-null</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868753451"/>
                  </a:ext>
                </a:extLst>
              </a:tr>
              <a:tr h="206719">
                <a:tc>
                  <a:txBody>
                    <a:bodyPr/>
                    <a:lstStyle/>
                    <a:p>
                      <a:pPr algn="l" fontAlgn="b"/>
                      <a:r>
                        <a:rPr lang="en-CA" sz="1600" u="none" strike="noStrike">
                          <a:effectLst/>
                        </a:rPr>
                        <a:t>3</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Price</a:t>
                      </a:r>
                    </a:p>
                  </a:txBody>
                  <a:tcPr marL="68580" marR="7620" marT="7620" marB="0" anchor="ctr"/>
                </a:tc>
                <a:tc>
                  <a:txBody>
                    <a:bodyPr/>
                    <a:lstStyle/>
                    <a:p>
                      <a:pPr algn="l" fontAlgn="b"/>
                      <a:r>
                        <a:rPr lang="en-CA" sz="1600" u="none" strike="noStrike" dirty="0">
                          <a:effectLst/>
                        </a:rPr>
                        <a:t> Car Price</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non-null</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int64</a:t>
                      </a:r>
                      <a:endParaRPr lang="en-CA" sz="1600" b="0" i="0" u="none" strike="noStrike">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951283574"/>
                  </a:ext>
                </a:extLst>
              </a:tr>
              <a:tr h="206719">
                <a:tc>
                  <a:txBody>
                    <a:bodyPr/>
                    <a:lstStyle/>
                    <a:p>
                      <a:pPr algn="l" fontAlgn="b"/>
                      <a:r>
                        <a:rPr lang="en-CA" sz="1600" u="none" strike="noStrike">
                          <a:effectLst/>
                        </a:rPr>
                        <a:t>4</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a:solidFill>
                            <a:schemeClr val="dk1"/>
                          </a:solidFill>
                          <a:effectLst/>
                          <a:latin typeface="+mn-lt"/>
                          <a:ea typeface="+mn-ea"/>
                          <a:cs typeface="+mn-cs"/>
                        </a:rPr>
                        <a:t>Brand</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Brand</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17048</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3346062406"/>
                  </a:ext>
                </a:extLst>
              </a:tr>
              <a:tr h="206719">
                <a:tc>
                  <a:txBody>
                    <a:bodyPr/>
                    <a:lstStyle/>
                    <a:p>
                      <a:pPr algn="l" fontAlgn="b"/>
                      <a:r>
                        <a:rPr lang="en-CA" sz="1600" u="none" strike="noStrike">
                          <a:effectLst/>
                        </a:rPr>
                        <a:t>5</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Model</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Model Year</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non-null</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951004457"/>
                  </a:ext>
                </a:extLst>
              </a:tr>
              <a:tr h="206719">
                <a:tc>
                  <a:txBody>
                    <a:bodyPr/>
                    <a:lstStyle/>
                    <a:p>
                      <a:pPr algn="l" fontAlgn="b"/>
                      <a:r>
                        <a:rPr lang="en-CA" sz="1600" u="none" strike="noStrike">
                          <a:effectLst/>
                        </a:rPr>
                        <a:t>6</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Variant</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Variant</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non-null</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object</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413749190"/>
                  </a:ext>
                </a:extLst>
              </a:tr>
              <a:tr h="206719">
                <a:tc>
                  <a:txBody>
                    <a:bodyPr/>
                    <a:lstStyle/>
                    <a:p>
                      <a:pPr algn="l" fontAlgn="b"/>
                      <a:r>
                        <a:rPr lang="en-CA" sz="1600" u="none" strike="noStrike">
                          <a:effectLst/>
                        </a:rPr>
                        <a:t>7</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Series</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Series</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1474009866"/>
                  </a:ext>
                </a:extLst>
              </a:tr>
              <a:tr h="206719">
                <a:tc>
                  <a:txBody>
                    <a:bodyPr/>
                    <a:lstStyle/>
                    <a:p>
                      <a:pPr algn="l" fontAlgn="b"/>
                      <a:r>
                        <a:rPr lang="en-CA" sz="1600" u="none" strike="noStrike">
                          <a:effectLst/>
                        </a:rPr>
                        <a:t>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Year</a:t>
                      </a:r>
                    </a:p>
                  </a:txBody>
                  <a:tcPr marL="68580" marR="7620" marT="7620" marB="0" anchor="ctr"/>
                </a:tc>
                <a:tc>
                  <a:txBody>
                    <a:bodyPr/>
                    <a:lstStyle/>
                    <a:p>
                      <a:pPr algn="l" fontAlgn="b"/>
                      <a:r>
                        <a:rPr lang="en-CA" sz="1600" u="none" strike="noStrike">
                          <a:effectLst/>
                        </a:rPr>
                        <a:t> Year of Manufacture</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int64</a:t>
                      </a:r>
                      <a:endParaRPr lang="en-CA" sz="16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2533422646"/>
                  </a:ext>
                </a:extLst>
              </a:tr>
              <a:tr h="206719">
                <a:tc>
                  <a:txBody>
                    <a:bodyPr/>
                    <a:lstStyle/>
                    <a:p>
                      <a:pPr algn="l" fontAlgn="b"/>
                      <a:r>
                        <a:rPr lang="en-CA" sz="1600" u="none" strike="noStrike">
                          <a:effectLst/>
                        </a:rPr>
                        <a:t>9</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Gearbox</a:t>
                      </a:r>
                    </a:p>
                  </a:txBody>
                  <a:tcPr marL="68580" marR="7620" marT="7620" marB="0" anchor="ctr"/>
                </a:tc>
                <a:tc>
                  <a:txBody>
                    <a:bodyPr/>
                    <a:lstStyle/>
                    <a:p>
                      <a:pPr algn="l" fontAlgn="b"/>
                      <a:r>
                        <a:rPr lang="en-CA" sz="1600" u="none" strike="noStrike">
                          <a:effectLst/>
                        </a:rPr>
                        <a:t> Gearbox Type</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int64</a:t>
                      </a:r>
                      <a:endParaRPr lang="en-CA" sz="16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2554455164"/>
                  </a:ext>
                </a:extLst>
              </a:tr>
              <a:tr h="206719">
                <a:tc>
                  <a:txBody>
                    <a:bodyPr/>
                    <a:lstStyle/>
                    <a:p>
                      <a:pPr algn="l" fontAlgn="b"/>
                      <a:r>
                        <a:rPr lang="en-CA" sz="1600" u="none" strike="noStrike">
                          <a:effectLst/>
                        </a:rPr>
                        <a:t>10</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Type</a:t>
                      </a:r>
                    </a:p>
                  </a:txBody>
                  <a:tcPr marL="68580" marR="7620" marT="7620" marB="0" anchor="ctr">
                    <a:solidFill>
                      <a:schemeClr val="accent3">
                        <a:lumMod val="20000"/>
                        <a:lumOff val="80000"/>
                      </a:schemeClr>
                    </a:solidFill>
                  </a:tcPr>
                </a:tc>
                <a:tc>
                  <a:txBody>
                    <a:bodyPr/>
                    <a:lstStyle/>
                    <a:p>
                      <a:pPr algn="l" fontAlgn="b"/>
                      <a:r>
                        <a:rPr lang="en-US" sz="1600" u="none" strike="noStrike">
                          <a:effectLst/>
                        </a:rPr>
                        <a:t> Body Design or Car body</a:t>
                      </a:r>
                      <a:endParaRPr lang="en-US"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2007827364"/>
                  </a:ext>
                </a:extLst>
              </a:tr>
              <a:tr h="206719">
                <a:tc>
                  <a:txBody>
                    <a:bodyPr/>
                    <a:lstStyle/>
                    <a:p>
                      <a:pPr algn="l" fontAlgn="b"/>
                      <a:r>
                        <a:rPr lang="en-CA" sz="1600" u="none" strike="noStrike">
                          <a:effectLst/>
                        </a:rPr>
                        <a:t>11</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Fuel</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Fuel Type</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object</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755686330"/>
                  </a:ext>
                </a:extLst>
              </a:tr>
              <a:tr h="206719">
                <a:tc>
                  <a:txBody>
                    <a:bodyPr/>
                    <a:lstStyle/>
                    <a:p>
                      <a:pPr algn="l" fontAlgn="b"/>
                      <a:r>
                        <a:rPr lang="en-CA" sz="1600" u="none" strike="noStrike">
                          <a:effectLst/>
                        </a:rPr>
                        <a:t>12</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Status</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Condition</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736480692"/>
                  </a:ext>
                </a:extLst>
              </a:tr>
              <a:tr h="206719">
                <a:tc>
                  <a:txBody>
                    <a:bodyPr/>
                    <a:lstStyle/>
                    <a:p>
                      <a:pPr algn="l" fontAlgn="b"/>
                      <a:r>
                        <a:rPr lang="en-CA" sz="1600" u="none" strike="noStrike">
                          <a:effectLst/>
                        </a:rPr>
                        <a:t>13</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Kilometers</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Mileage</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1417808804"/>
                  </a:ext>
                </a:extLst>
              </a:tr>
              <a:tr h="206719">
                <a:tc>
                  <a:txBody>
                    <a:bodyPr/>
                    <a:lstStyle/>
                    <a:p>
                      <a:pPr algn="l" fontAlgn="b"/>
                      <a:r>
                        <a:rPr lang="en-CA" sz="1600" u="none" strike="noStrike">
                          <a:effectLst/>
                        </a:rPr>
                        <a:t>14</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CC</a:t>
                      </a:r>
                    </a:p>
                  </a:txBody>
                  <a:tcPr marL="68580" marR="7620" marT="7620" marB="0" anchor="ctr"/>
                </a:tc>
                <a:tc>
                  <a:txBody>
                    <a:bodyPr/>
                    <a:lstStyle/>
                    <a:p>
                      <a:pPr algn="l" fontAlgn="b"/>
                      <a:r>
                        <a:rPr lang="en-CA" sz="1600" u="none" strike="noStrike">
                          <a:effectLst/>
                        </a:rPr>
                        <a:t> Engine Capacity</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int64</a:t>
                      </a:r>
                      <a:endParaRPr lang="en-CA" sz="16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4147843273"/>
                  </a:ext>
                </a:extLst>
              </a:tr>
              <a:tr h="206719">
                <a:tc>
                  <a:txBody>
                    <a:bodyPr/>
                    <a:lstStyle/>
                    <a:p>
                      <a:pPr algn="l" fontAlgn="b"/>
                      <a:r>
                        <a:rPr lang="en-CA" sz="1600" u="none" strike="noStrike">
                          <a:effectLst/>
                        </a:rPr>
                        <a:t>15</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Color</a:t>
                      </a:r>
                    </a:p>
                  </a:txBody>
                  <a:tcPr marL="68580" marR="7620" marT="7620" marB="0" anchor="ctr">
                    <a:solidFill>
                      <a:schemeClr val="accent3">
                        <a:lumMod val="20000"/>
                        <a:lumOff val="80000"/>
                      </a:schemeClr>
                    </a:solidFill>
                  </a:tcPr>
                </a:tc>
                <a:tc>
                  <a:txBody>
                    <a:bodyPr/>
                    <a:lstStyle/>
                    <a:p>
                      <a:pPr algn="l" fontAlgn="b"/>
                      <a:r>
                        <a:rPr lang="en-CA" sz="1600" u="none" strike="noStrike">
                          <a:effectLst/>
                        </a:rPr>
                        <a:t> Car Color</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tc>
                  <a:txBody>
                    <a:bodyPr/>
                    <a:lstStyle/>
                    <a:p>
                      <a:pPr algn="ctr" fontAlgn="b"/>
                      <a:r>
                        <a:rPr lang="en-CA" sz="1600" u="none" strike="noStrike" dirty="0">
                          <a:effectLst/>
                        </a:rPr>
                        <a:t>object</a:t>
                      </a:r>
                      <a:endParaRPr lang="en-CA" sz="1600" b="0" i="0" u="none" strike="noStrike" dirty="0">
                        <a:solidFill>
                          <a:srgbClr val="000000"/>
                        </a:solidFill>
                        <a:effectLst/>
                        <a:latin typeface="Aptos Narrow" panose="020B0004020202020204" pitchFamily="34" charset="0"/>
                      </a:endParaRPr>
                    </a:p>
                  </a:txBody>
                  <a:tcPr marL="7620" marR="7620" marT="7620" marB="0" anchor="ctr">
                    <a:solidFill>
                      <a:schemeClr val="accent3">
                        <a:lumMod val="20000"/>
                        <a:lumOff val="80000"/>
                      </a:schemeClr>
                    </a:solidFill>
                  </a:tcPr>
                </a:tc>
                <a:extLst>
                  <a:ext uri="{0D108BD9-81ED-4DB2-BD59-A6C34878D82A}">
                    <a16:rowId xmlns:a16="http://schemas.microsoft.com/office/drawing/2014/main" val="1678060286"/>
                  </a:ext>
                </a:extLst>
              </a:tr>
              <a:tr h="206719">
                <a:tc>
                  <a:txBody>
                    <a:bodyPr/>
                    <a:lstStyle/>
                    <a:p>
                      <a:pPr algn="l" fontAlgn="b"/>
                      <a:r>
                        <a:rPr lang="en-CA" sz="1600" u="none" strike="noStrike">
                          <a:effectLst/>
                        </a:rPr>
                        <a:t>16</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marL="0" algn="l" defTabSz="914400" rtl="0" eaLnBrk="1" fontAlgn="ctr" latinLnBrk="0" hangingPunct="1"/>
                      <a:r>
                        <a:rPr lang="en-CA" sz="1600" u="none" strike="noStrike" kern="1200" dirty="0">
                          <a:solidFill>
                            <a:schemeClr val="dk1"/>
                          </a:solidFill>
                          <a:effectLst/>
                          <a:latin typeface="+mn-lt"/>
                          <a:ea typeface="+mn-ea"/>
                          <a:cs typeface="+mn-cs"/>
                        </a:rPr>
                        <a:t>Seating Capacity</a:t>
                      </a:r>
                    </a:p>
                  </a:txBody>
                  <a:tcPr marL="68580" marR="7620" marT="7620" marB="0" anchor="ctr"/>
                </a:tc>
                <a:tc>
                  <a:txBody>
                    <a:bodyPr/>
                    <a:lstStyle/>
                    <a:p>
                      <a:pPr algn="l" fontAlgn="b"/>
                      <a:r>
                        <a:rPr lang="en-CA" sz="1600" u="none" strike="noStrike" dirty="0">
                          <a:effectLst/>
                        </a:rPr>
                        <a:t> Seating Capacity</a:t>
                      </a:r>
                      <a:endParaRPr lang="en-CA" sz="16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17048</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a:effectLst/>
                        </a:rPr>
                        <a:t>non-null</a:t>
                      </a:r>
                      <a:endParaRPr lang="en-CA" sz="16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en-CA" sz="1600" u="none" strike="noStrike" dirty="0">
                          <a:effectLst/>
                        </a:rPr>
                        <a:t>int64</a:t>
                      </a:r>
                      <a:endParaRPr lang="en-CA" sz="16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2667471217"/>
                  </a:ext>
                </a:extLst>
              </a:tr>
            </a:tbl>
          </a:graphicData>
        </a:graphic>
      </p:graphicFrame>
      <p:sp>
        <p:nvSpPr>
          <p:cNvPr id="8" name="TextBox 5">
            <a:extLst>
              <a:ext uri="{FF2B5EF4-FFF2-40B4-BE49-F238E27FC236}">
                <a16:creationId xmlns:a16="http://schemas.microsoft.com/office/drawing/2014/main" id="{B555C5C8-5FD6-043B-59B4-2CCABC2C7399}"/>
              </a:ext>
            </a:extLst>
          </p:cNvPr>
          <p:cNvSpPr txBox="1"/>
          <p:nvPr/>
        </p:nvSpPr>
        <p:spPr>
          <a:xfrm>
            <a:off x="8422573" y="919055"/>
            <a:ext cx="2993509" cy="3927742"/>
          </a:xfrm>
          <a:prstGeom prst="rect">
            <a:avLst/>
          </a:prstGeom>
        </p:spPr>
        <p:txBody>
          <a:bodyPr wrap="square" lIns="0" tIns="0" rIns="0" bIns="0" rtlCol="0" anchor="t">
            <a:spAutoFit/>
          </a:bodyPr>
          <a:lstStyle/>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16 columns,</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No missing values,</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No duplicated values,</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10 categorial variables,</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6 (5) numerical variables,</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Car name, include the year and brand, </a:t>
            </a:r>
          </a:p>
          <a:p>
            <a:pPr marL="342900" lvl="1" indent="-342900">
              <a:lnSpc>
                <a:spcPts val="2753"/>
              </a:lnSpc>
              <a:spcBef>
                <a:spcPct val="0"/>
              </a:spcBef>
              <a:buFont typeface="Arial" panose="020B0604020202020204" pitchFamily="34" charset="0"/>
              <a:buChar char="•"/>
            </a:pPr>
            <a:r>
              <a:rPr lang="en-US" sz="2000" spc="119" dirty="0">
                <a:solidFill>
                  <a:srgbClr val="3C4043"/>
                </a:solidFill>
                <a:latin typeface="Inter"/>
              </a:rPr>
              <a:t>ID is not </a:t>
            </a:r>
            <a:endParaRPr lang="en-US" sz="1967" spc="119" dirty="0">
              <a:solidFill>
                <a:srgbClr val="555555"/>
              </a:solidFill>
              <a:latin typeface="Cooper Hewitt"/>
            </a:endParaRPr>
          </a:p>
          <a:p>
            <a:pPr marL="342900" lvl="1" indent="-342900">
              <a:lnSpc>
                <a:spcPts val="2753"/>
              </a:lnSpc>
              <a:spcBef>
                <a:spcPct val="0"/>
              </a:spcBef>
              <a:buFont typeface="Arial" panose="020B0604020202020204" pitchFamily="34" charset="0"/>
              <a:buChar char="•"/>
            </a:pPr>
            <a:endParaRPr lang="en-US" sz="2000" spc="119" dirty="0">
              <a:solidFill>
                <a:srgbClr val="3C4043"/>
              </a:solidFill>
              <a:latin typeface="Inter"/>
            </a:endParaRPr>
          </a:p>
        </p:txBody>
      </p:sp>
      <p:pic>
        <p:nvPicPr>
          <p:cNvPr id="10" name="Imagen 9">
            <a:extLst>
              <a:ext uri="{FF2B5EF4-FFF2-40B4-BE49-F238E27FC236}">
                <a16:creationId xmlns:a16="http://schemas.microsoft.com/office/drawing/2014/main" id="{1F0A1D22-4C56-29AF-592D-8036F19988B2}"/>
              </a:ext>
            </a:extLst>
          </p:cNvPr>
          <p:cNvPicPr>
            <a:picLocks noChangeAspect="1"/>
          </p:cNvPicPr>
          <p:nvPr/>
        </p:nvPicPr>
        <p:blipFill>
          <a:blip r:embed="rId2"/>
          <a:stretch>
            <a:fillRect/>
          </a:stretch>
        </p:blipFill>
        <p:spPr>
          <a:xfrm>
            <a:off x="8422573" y="5030903"/>
            <a:ext cx="3479736" cy="102878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3245F62-CCC4-49E4-B95B-EA6C1E790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4"/>
          <p:cNvSpPr txBox="1"/>
          <p:nvPr/>
        </p:nvSpPr>
        <p:spPr>
          <a:xfrm>
            <a:off x="533840" y="5674645"/>
            <a:ext cx="10909640" cy="307778"/>
          </a:xfrm>
          <a:prstGeom prst="rect">
            <a:avLst/>
          </a:prstGeom>
        </p:spPr>
        <p:txBody>
          <a:bodyPr vert="horz" lIns="91440" tIns="45720" rIns="91440" bIns="45720" rtlCol="0" anchor="b">
            <a:normAutofit fontScale="25000" lnSpcReduction="20000"/>
          </a:bodyPr>
          <a:lstStyle/>
          <a:p>
            <a:pPr algn="ctr">
              <a:lnSpc>
                <a:spcPct val="90000"/>
              </a:lnSpc>
              <a:spcBef>
                <a:spcPct val="0"/>
              </a:spcBef>
              <a:spcAft>
                <a:spcPts val="600"/>
              </a:spcAft>
            </a:pPr>
            <a:r>
              <a:rPr lang="en-US" sz="6600" kern="1200" dirty="0">
                <a:solidFill>
                  <a:schemeClr val="tx1"/>
                </a:solidFill>
                <a:latin typeface="+mj-lt"/>
                <a:ea typeface="+mj-ea"/>
                <a:cs typeface="+mj-cs"/>
              </a:rPr>
              <a:t>DATA EXPLORATION</a:t>
            </a:r>
          </a:p>
        </p:txBody>
      </p:sp>
      <p:pic>
        <p:nvPicPr>
          <p:cNvPr id="7" name="Imagen 6">
            <a:extLst>
              <a:ext uri="{FF2B5EF4-FFF2-40B4-BE49-F238E27FC236}">
                <a16:creationId xmlns:a16="http://schemas.microsoft.com/office/drawing/2014/main" id="{C180FF6E-EB01-4793-93A3-ACDE8F88D550}"/>
              </a:ext>
            </a:extLst>
          </p:cNvPr>
          <p:cNvPicPr>
            <a:picLocks noChangeAspect="1"/>
          </p:cNvPicPr>
          <p:nvPr/>
        </p:nvPicPr>
        <p:blipFill>
          <a:blip r:embed="rId2"/>
          <a:stretch>
            <a:fillRect/>
          </a:stretch>
        </p:blipFill>
        <p:spPr>
          <a:xfrm>
            <a:off x="0" y="1586872"/>
            <a:ext cx="6335446" cy="3532011"/>
          </a:xfrm>
          <a:prstGeom prst="rect">
            <a:avLst/>
          </a:prstGeom>
        </p:spPr>
      </p:pic>
      <p:sp>
        <p:nvSpPr>
          <p:cNvPr id="14" name="sketch line">
            <a:extLst>
              <a:ext uri="{FF2B5EF4-FFF2-40B4-BE49-F238E27FC236}">
                <a16:creationId xmlns:a16="http://schemas.microsoft.com/office/drawing/2014/main" id="{E6C0DD6B-6AA3-448F-9B99-8386295BC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550905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Holden vector logo - Holden logo vector ...">
            <a:extLst>
              <a:ext uri="{FF2B5EF4-FFF2-40B4-BE49-F238E27FC236}">
                <a16:creationId xmlns:a16="http://schemas.microsoft.com/office/drawing/2014/main" id="{DF15D685-3464-99DF-69D7-BF9545C91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51595" y="4894307"/>
            <a:ext cx="918666" cy="918666"/>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7A1B488F-1265-4EDA-4640-DB0A417C9D09}"/>
              </a:ext>
            </a:extLst>
          </p:cNvPr>
          <p:cNvSpPr txBox="1"/>
          <p:nvPr/>
        </p:nvSpPr>
        <p:spPr>
          <a:xfrm>
            <a:off x="10017579" y="5812973"/>
            <a:ext cx="2174419" cy="600164"/>
          </a:xfrm>
          <a:prstGeom prst="rect">
            <a:avLst/>
          </a:prstGeom>
          <a:noFill/>
        </p:spPr>
        <p:txBody>
          <a:bodyPr wrap="square">
            <a:spAutoFit/>
          </a:bodyPr>
          <a:lstStyle/>
          <a:p>
            <a:pPr algn="r"/>
            <a:r>
              <a:rPr lang="en-US" sz="1100" i="0" dirty="0">
                <a:effectLst/>
                <a:latin typeface="Google Sans"/>
              </a:rPr>
              <a:t>Holden is an Australian  automaker, established in 1856</a:t>
            </a:r>
            <a:endParaRPr lang="en-CA" sz="1100" dirty="0"/>
          </a:p>
        </p:txBody>
      </p:sp>
      <p:sp>
        <p:nvSpPr>
          <p:cNvPr id="10" name="CuadroTexto 9">
            <a:extLst>
              <a:ext uri="{FF2B5EF4-FFF2-40B4-BE49-F238E27FC236}">
                <a16:creationId xmlns:a16="http://schemas.microsoft.com/office/drawing/2014/main" id="{F94AC5C6-9E99-F219-BA67-5876046507B2}"/>
              </a:ext>
            </a:extLst>
          </p:cNvPr>
          <p:cNvSpPr txBox="1"/>
          <p:nvPr/>
        </p:nvSpPr>
        <p:spPr>
          <a:xfrm>
            <a:off x="184848" y="6413137"/>
            <a:ext cx="2060121" cy="307777"/>
          </a:xfrm>
          <a:prstGeom prst="rect">
            <a:avLst/>
          </a:prstGeom>
          <a:noFill/>
        </p:spPr>
        <p:txBody>
          <a:bodyPr wrap="square">
            <a:spAutoFit/>
          </a:bodyPr>
          <a:lstStyle/>
          <a:p>
            <a:r>
              <a:rPr lang="en-CA" sz="1400" dirty="0"/>
              <a:t>58 Brands! in total</a:t>
            </a:r>
          </a:p>
        </p:txBody>
      </p:sp>
      <p:graphicFrame>
        <p:nvGraphicFramePr>
          <p:cNvPr id="11" name="Gráfico 10">
            <a:extLst>
              <a:ext uri="{FF2B5EF4-FFF2-40B4-BE49-F238E27FC236}">
                <a16:creationId xmlns:a16="http://schemas.microsoft.com/office/drawing/2014/main" id="{4D296A0C-DDC0-F9FE-851F-E1C52B375B85}"/>
              </a:ext>
            </a:extLst>
          </p:cNvPr>
          <p:cNvGraphicFramePr>
            <a:graphicFrameLocks/>
          </p:cNvGraphicFramePr>
          <p:nvPr>
            <p:extLst>
              <p:ext uri="{D42A27DB-BD31-4B8C-83A1-F6EECF244321}">
                <p14:modId xmlns:p14="http://schemas.microsoft.com/office/powerpoint/2010/main" val="3032229107"/>
              </p:ext>
            </p:extLst>
          </p:nvPr>
        </p:nvGraphicFramePr>
        <p:xfrm>
          <a:off x="6544018" y="672004"/>
          <a:ext cx="5326243" cy="35503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37302" y="57150"/>
            <a:ext cx="5755857" cy="436017"/>
          </a:xfrm>
          <a:prstGeom prst="rect">
            <a:avLst/>
          </a:prstGeom>
        </p:spPr>
        <p:txBody>
          <a:bodyPr lIns="0" tIns="0" rIns="0" bIns="0" rtlCol="0" anchor="t">
            <a:spAutoFit/>
          </a:bodyPr>
          <a:lstStyle/>
          <a:p>
            <a:pPr>
              <a:lnSpc>
                <a:spcPts val="3375"/>
              </a:lnSpc>
              <a:spcBef>
                <a:spcPct val="0"/>
              </a:spcBef>
            </a:pPr>
            <a:r>
              <a:rPr lang="en-US" sz="3341" dirty="0">
                <a:solidFill>
                  <a:srgbClr val="004AAD"/>
                </a:solidFill>
                <a:latin typeface="Glacial Indifference Bold"/>
              </a:rPr>
              <a:t>DATA EXPLORATION</a:t>
            </a:r>
          </a:p>
        </p:txBody>
      </p:sp>
      <p:graphicFrame>
        <p:nvGraphicFramePr>
          <p:cNvPr id="3" name="Gráfico 2">
            <a:extLst>
              <a:ext uri="{FF2B5EF4-FFF2-40B4-BE49-F238E27FC236}">
                <a16:creationId xmlns:a16="http://schemas.microsoft.com/office/drawing/2014/main" id="{50096761-3E4C-7C0A-F31D-36D69748FE8B}"/>
              </a:ext>
            </a:extLst>
          </p:cNvPr>
          <p:cNvGraphicFramePr>
            <a:graphicFrameLocks/>
          </p:cNvGraphicFramePr>
          <p:nvPr>
            <p:extLst>
              <p:ext uri="{D42A27DB-BD31-4B8C-83A1-F6EECF244321}">
                <p14:modId xmlns:p14="http://schemas.microsoft.com/office/powerpoint/2010/main" val="2779122266"/>
              </p:ext>
            </p:extLst>
          </p:nvPr>
        </p:nvGraphicFramePr>
        <p:xfrm>
          <a:off x="333707" y="685406"/>
          <a:ext cx="6099810" cy="3410903"/>
        </p:xfrm>
        <a:graphic>
          <a:graphicData uri="http://schemas.openxmlformats.org/drawingml/2006/chart">
            <c:chart xmlns:c="http://schemas.openxmlformats.org/drawingml/2006/chart" xmlns:r="http://schemas.openxmlformats.org/officeDocument/2006/relationships" r:id="rId2"/>
          </a:graphicData>
        </a:graphic>
      </p:graphicFrame>
      <p:pic>
        <p:nvPicPr>
          <p:cNvPr id="7" name="chart">
            <a:extLst>
              <a:ext uri="{FF2B5EF4-FFF2-40B4-BE49-F238E27FC236}">
                <a16:creationId xmlns:a16="http://schemas.microsoft.com/office/drawing/2014/main" id="{C1DDBDE0-9162-1426-D6D2-F0F665C9BB46}"/>
              </a:ext>
            </a:extLst>
          </p:cNvPr>
          <p:cNvPicPr>
            <a:picLocks noChangeAspect="1"/>
          </p:cNvPicPr>
          <p:nvPr/>
        </p:nvPicPr>
        <p:blipFill>
          <a:blip r:embed="rId3"/>
          <a:stretch>
            <a:fillRect/>
          </a:stretch>
        </p:blipFill>
        <p:spPr>
          <a:xfrm>
            <a:off x="5362575" y="2721689"/>
            <a:ext cx="6495718" cy="36639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B2F83-8743-31A4-3E29-2F18B6755231}"/>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4BBD9FDC-5E86-41C3-C2BC-75610660884A}"/>
              </a:ext>
            </a:extLst>
          </p:cNvPr>
          <p:cNvSpPr txBox="1"/>
          <p:nvPr/>
        </p:nvSpPr>
        <p:spPr>
          <a:xfrm>
            <a:off x="137302" y="57150"/>
            <a:ext cx="5755857" cy="436017"/>
          </a:xfrm>
          <a:prstGeom prst="rect">
            <a:avLst/>
          </a:prstGeom>
        </p:spPr>
        <p:txBody>
          <a:bodyPr lIns="0" tIns="0" rIns="0" bIns="0" rtlCol="0" anchor="t">
            <a:spAutoFit/>
          </a:bodyPr>
          <a:lstStyle/>
          <a:p>
            <a:pPr>
              <a:lnSpc>
                <a:spcPts val="3375"/>
              </a:lnSpc>
              <a:spcBef>
                <a:spcPct val="0"/>
              </a:spcBef>
            </a:pPr>
            <a:r>
              <a:rPr lang="en-US" sz="3341" dirty="0">
                <a:solidFill>
                  <a:srgbClr val="004AAD"/>
                </a:solidFill>
                <a:latin typeface="Glacial Indifference Bold"/>
              </a:rPr>
              <a:t>DATA EXPLORATION</a:t>
            </a:r>
          </a:p>
        </p:txBody>
      </p:sp>
      <p:pic>
        <p:nvPicPr>
          <p:cNvPr id="5" name="Imagen 4">
            <a:extLst>
              <a:ext uri="{FF2B5EF4-FFF2-40B4-BE49-F238E27FC236}">
                <a16:creationId xmlns:a16="http://schemas.microsoft.com/office/drawing/2014/main" id="{5A5C951E-6CF4-20AA-1255-B0943B1FFC07}"/>
              </a:ext>
            </a:extLst>
          </p:cNvPr>
          <p:cNvPicPr>
            <a:picLocks noChangeAspect="1"/>
          </p:cNvPicPr>
          <p:nvPr/>
        </p:nvPicPr>
        <p:blipFill>
          <a:blip r:embed="rId2"/>
          <a:stretch>
            <a:fillRect/>
          </a:stretch>
        </p:blipFill>
        <p:spPr>
          <a:xfrm>
            <a:off x="1656678" y="493167"/>
            <a:ext cx="9520152" cy="6264012"/>
          </a:xfrm>
          <a:prstGeom prst="rect">
            <a:avLst/>
          </a:prstGeom>
        </p:spPr>
      </p:pic>
    </p:spTree>
    <p:extLst>
      <p:ext uri="{BB962C8B-B14F-4D97-AF65-F5344CB8AC3E}">
        <p14:creationId xmlns:p14="http://schemas.microsoft.com/office/powerpoint/2010/main" val="400346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5746B-5E99-0C9E-C962-83495F057A19}"/>
            </a:ext>
          </a:extLst>
        </p:cNvPr>
        <p:cNvGrpSpPr/>
        <p:nvPr/>
      </p:nvGrpSpPr>
      <p:grpSpPr>
        <a:xfrm>
          <a:off x="0" y="0"/>
          <a:ext cx="0" cy="0"/>
          <a:chOff x="0" y="0"/>
          <a:chExt cx="0" cy="0"/>
        </a:xfrm>
      </p:grpSpPr>
      <p:sp>
        <p:nvSpPr>
          <p:cNvPr id="6" name="Freeform 6">
            <a:extLst>
              <a:ext uri="{FF2B5EF4-FFF2-40B4-BE49-F238E27FC236}">
                <a16:creationId xmlns:a16="http://schemas.microsoft.com/office/drawing/2014/main" id="{F890B411-FCB3-29B9-CB44-7A41D2ADDEAD}"/>
              </a:ext>
            </a:extLst>
          </p:cNvPr>
          <p:cNvSpPr/>
          <p:nvPr/>
        </p:nvSpPr>
        <p:spPr>
          <a:xfrm>
            <a:off x="4955667" y="1124683"/>
            <a:ext cx="5656947" cy="512141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pPr marL="342900" indent="-342900">
              <a:buFontTx/>
              <a:buChar char="-"/>
            </a:pPr>
            <a:r>
              <a:rPr lang="en-CA" sz="2400" noProof="0" dirty="0"/>
              <a:t>Check for spaces from all object (string) columns.</a:t>
            </a:r>
          </a:p>
          <a:p>
            <a:pPr marL="342900" indent="-342900">
              <a:buFontTx/>
              <a:buChar char="-"/>
            </a:pPr>
            <a:r>
              <a:rPr lang="en-CA" sz="2400" noProof="0" dirty="0"/>
              <a:t>Check for duplicate records and remove them if necessary.</a:t>
            </a:r>
          </a:p>
          <a:p>
            <a:pPr marL="342900" indent="-342900">
              <a:buFontTx/>
              <a:buChar char="-"/>
            </a:pPr>
            <a:r>
              <a:rPr lang="en-CA" sz="2400" noProof="0" dirty="0"/>
              <a:t>Drop irrelevant columns (e.g., ID, Name, Model, Variant, </a:t>
            </a:r>
            <a:r>
              <a:rPr lang="en-CA" sz="2400" noProof="0" dirty="0" err="1"/>
              <a:t>etc</a:t>
            </a:r>
            <a:r>
              <a:rPr lang="en-CA" sz="2400" noProof="0" dirty="0"/>
              <a:t>).</a:t>
            </a:r>
          </a:p>
          <a:p>
            <a:pPr marL="342900" indent="-342900">
              <a:buFontTx/>
              <a:buChar char="-"/>
            </a:pPr>
            <a:r>
              <a:rPr lang="en-CA" sz="2400" noProof="0" dirty="0"/>
              <a:t>Rename columns for better clarity.</a:t>
            </a:r>
          </a:p>
          <a:p>
            <a:pPr marL="342900" indent="-342900">
              <a:buFontTx/>
              <a:buChar char="-"/>
            </a:pPr>
            <a:r>
              <a:rPr lang="en-CA" sz="2400" noProof="0" dirty="0"/>
              <a:t>Handling incorrect or redundant values (e.g., Brand, Type, Gearbox, Fuel, </a:t>
            </a:r>
            <a:r>
              <a:rPr lang="en-CA" sz="2400" noProof="0" dirty="0" err="1"/>
              <a:t>etc</a:t>
            </a:r>
            <a:r>
              <a:rPr lang="en-CA" sz="2400" noProof="0" dirty="0"/>
              <a:t>).</a:t>
            </a:r>
            <a:endParaRPr lang="en-CA" sz="1200" noProof="0" dirty="0"/>
          </a:p>
        </p:txBody>
      </p:sp>
      <p:sp>
        <p:nvSpPr>
          <p:cNvPr id="12" name="Freeform 12">
            <a:extLst>
              <a:ext uri="{FF2B5EF4-FFF2-40B4-BE49-F238E27FC236}">
                <a16:creationId xmlns:a16="http://schemas.microsoft.com/office/drawing/2014/main" id="{C864632E-1AF1-5E0C-8371-DF9DC3C3AD25}"/>
              </a:ext>
            </a:extLst>
          </p:cNvPr>
          <p:cNvSpPr/>
          <p:nvPr/>
        </p:nvSpPr>
        <p:spPr>
          <a:xfrm>
            <a:off x="1369857" y="1099487"/>
            <a:ext cx="2659591" cy="4340543"/>
          </a:xfrm>
          <a:custGeom>
            <a:avLst/>
            <a:gdLst/>
            <a:ahLst/>
            <a:cxnLst/>
            <a:rect l="l" t="t" r="r" b="b"/>
            <a:pathLst>
              <a:path w="812800" h="1369039">
                <a:moveTo>
                  <a:pt x="89009" y="0"/>
                </a:moveTo>
                <a:lnTo>
                  <a:pt x="723791" y="0"/>
                </a:lnTo>
                <a:cubicBezTo>
                  <a:pt x="747398" y="0"/>
                  <a:pt x="770037" y="9378"/>
                  <a:pt x="786730" y="26070"/>
                </a:cubicBezTo>
                <a:cubicBezTo>
                  <a:pt x="803422" y="42763"/>
                  <a:pt x="812800" y="65402"/>
                  <a:pt x="812800" y="89009"/>
                </a:cubicBezTo>
                <a:lnTo>
                  <a:pt x="812800" y="1280030"/>
                </a:lnTo>
                <a:cubicBezTo>
                  <a:pt x="812800" y="1303637"/>
                  <a:pt x="803422" y="1326277"/>
                  <a:pt x="786730" y="1342969"/>
                </a:cubicBezTo>
                <a:cubicBezTo>
                  <a:pt x="770037" y="1359661"/>
                  <a:pt x="747398" y="1369039"/>
                  <a:pt x="723791" y="1369039"/>
                </a:cubicBezTo>
                <a:lnTo>
                  <a:pt x="89009" y="1369039"/>
                </a:lnTo>
                <a:cubicBezTo>
                  <a:pt x="65402" y="1369039"/>
                  <a:pt x="42763" y="1359661"/>
                  <a:pt x="26070" y="1342969"/>
                </a:cubicBezTo>
                <a:cubicBezTo>
                  <a:pt x="9378" y="1326277"/>
                  <a:pt x="0" y="1303637"/>
                  <a:pt x="0" y="1280030"/>
                </a:cubicBezTo>
                <a:lnTo>
                  <a:pt x="0" y="89009"/>
                </a:lnTo>
                <a:cubicBezTo>
                  <a:pt x="0" y="65402"/>
                  <a:pt x="9378" y="42763"/>
                  <a:pt x="26070" y="26070"/>
                </a:cubicBezTo>
                <a:cubicBezTo>
                  <a:pt x="42763" y="9378"/>
                  <a:pt x="65402" y="0"/>
                  <a:pt x="89009" y="0"/>
                </a:cubicBezTo>
                <a:close/>
              </a:path>
            </a:pathLst>
          </a:custGeom>
          <a:solidFill>
            <a:srgbClr val="000000">
              <a:alpha val="0"/>
            </a:srgbClr>
          </a:solidFill>
          <a:ln w="38100" cap="rnd">
            <a:solidFill>
              <a:srgbClr val="FF9900"/>
            </a:solidFill>
            <a:prstDash val="solid"/>
            <a:round/>
          </a:ln>
        </p:spPr>
        <p:txBody>
          <a:bodyPr/>
          <a:lstStyle/>
          <a:p>
            <a:endParaRPr lang="es-VE" sz="1200"/>
          </a:p>
        </p:txBody>
      </p:sp>
      <p:grpSp>
        <p:nvGrpSpPr>
          <p:cNvPr id="8" name="Group 8">
            <a:extLst>
              <a:ext uri="{FF2B5EF4-FFF2-40B4-BE49-F238E27FC236}">
                <a16:creationId xmlns:a16="http://schemas.microsoft.com/office/drawing/2014/main" id="{61D618A8-1AE7-351D-DDEC-420B218F75EA}"/>
              </a:ext>
            </a:extLst>
          </p:cNvPr>
          <p:cNvGrpSpPr/>
          <p:nvPr/>
        </p:nvGrpSpPr>
        <p:grpSpPr>
          <a:xfrm>
            <a:off x="0" y="4914900"/>
            <a:ext cx="12192000" cy="1943100"/>
            <a:chOff x="0" y="0"/>
            <a:chExt cx="4816593" cy="916399"/>
          </a:xfrm>
          <a:solidFill>
            <a:srgbClr val="FF9900"/>
          </a:solidFill>
        </p:grpSpPr>
        <p:sp>
          <p:nvSpPr>
            <p:cNvPr id="9" name="Freeform 9">
              <a:extLst>
                <a:ext uri="{FF2B5EF4-FFF2-40B4-BE49-F238E27FC236}">
                  <a16:creationId xmlns:a16="http://schemas.microsoft.com/office/drawing/2014/main" id="{5EEBF404-B9AA-1C3B-211B-82BA48163921}"/>
                </a:ext>
              </a:extLst>
            </p:cNvPr>
            <p:cNvSpPr/>
            <p:nvPr/>
          </p:nvSpPr>
          <p:spPr>
            <a:xfrm>
              <a:off x="0" y="0"/>
              <a:ext cx="4816592" cy="916399"/>
            </a:xfrm>
            <a:custGeom>
              <a:avLst/>
              <a:gdLst/>
              <a:ahLst/>
              <a:cxnLst/>
              <a:rect l="l" t="t" r="r" b="b"/>
              <a:pathLst>
                <a:path w="4816592" h="916399">
                  <a:moveTo>
                    <a:pt x="0" y="0"/>
                  </a:moveTo>
                  <a:lnTo>
                    <a:pt x="4816592" y="0"/>
                  </a:lnTo>
                  <a:lnTo>
                    <a:pt x="4816592" y="916399"/>
                  </a:lnTo>
                  <a:lnTo>
                    <a:pt x="0" y="916399"/>
                  </a:lnTo>
                  <a:close/>
                </a:path>
              </a:pathLst>
            </a:custGeom>
            <a:grpFill/>
          </p:spPr>
          <p:txBody>
            <a:bodyPr/>
            <a:lstStyle/>
            <a:p>
              <a:endParaRPr lang="es-VE" sz="1200"/>
            </a:p>
          </p:txBody>
        </p:sp>
        <p:sp>
          <p:nvSpPr>
            <p:cNvPr id="10" name="TextBox 10">
              <a:extLst>
                <a:ext uri="{FF2B5EF4-FFF2-40B4-BE49-F238E27FC236}">
                  <a16:creationId xmlns:a16="http://schemas.microsoft.com/office/drawing/2014/main" id="{E8505051-8D10-5FF0-0894-4DEAD132A2F3}"/>
                </a:ext>
              </a:extLst>
            </p:cNvPr>
            <p:cNvSpPr txBox="1"/>
            <p:nvPr/>
          </p:nvSpPr>
          <p:spPr>
            <a:xfrm>
              <a:off x="0" y="-38100"/>
              <a:ext cx="4816593" cy="954499"/>
            </a:xfrm>
            <a:prstGeom prst="rect">
              <a:avLst/>
            </a:prstGeom>
            <a:grpFill/>
          </p:spPr>
          <p:txBody>
            <a:bodyPr lIns="33867" tIns="33867" rIns="33867" bIns="33867" rtlCol="0" anchor="ctr"/>
            <a:lstStyle/>
            <a:p>
              <a:pPr algn="ctr">
                <a:lnSpc>
                  <a:spcPts val="1773"/>
                </a:lnSpc>
                <a:spcBef>
                  <a:spcPct val="0"/>
                </a:spcBef>
              </a:pPr>
              <a:endParaRPr sz="1200"/>
            </a:p>
          </p:txBody>
        </p:sp>
      </p:grpSp>
      <p:sp>
        <p:nvSpPr>
          <p:cNvPr id="21" name="TextBox 21">
            <a:extLst>
              <a:ext uri="{FF2B5EF4-FFF2-40B4-BE49-F238E27FC236}">
                <a16:creationId xmlns:a16="http://schemas.microsoft.com/office/drawing/2014/main" id="{BF83B1A1-0B1D-D8AB-AC64-878E8F895412}"/>
              </a:ext>
            </a:extLst>
          </p:cNvPr>
          <p:cNvSpPr txBox="1"/>
          <p:nvPr/>
        </p:nvSpPr>
        <p:spPr>
          <a:xfrm>
            <a:off x="6211669" y="124220"/>
            <a:ext cx="7999911" cy="584840"/>
          </a:xfrm>
          <a:prstGeom prst="rect">
            <a:avLst/>
          </a:prstGeom>
        </p:spPr>
        <p:txBody>
          <a:bodyPr lIns="0" tIns="0" rIns="0" bIns="0" rtlCol="0" anchor="t">
            <a:spAutoFit/>
          </a:bodyPr>
          <a:lstStyle/>
          <a:p>
            <a:pPr algn="ctr">
              <a:lnSpc>
                <a:spcPts val="4536"/>
              </a:lnSpc>
              <a:spcBef>
                <a:spcPct val="0"/>
              </a:spcBef>
            </a:pPr>
            <a:r>
              <a:rPr lang="en-US" sz="4491" dirty="0">
                <a:solidFill>
                  <a:srgbClr val="004AAD"/>
                </a:solidFill>
                <a:latin typeface="Glacial Indifference Bold"/>
              </a:rPr>
              <a:t>Preprocessing </a:t>
            </a:r>
          </a:p>
        </p:txBody>
      </p:sp>
      <p:grpSp>
        <p:nvGrpSpPr>
          <p:cNvPr id="29" name="Group 29">
            <a:extLst>
              <a:ext uri="{FF2B5EF4-FFF2-40B4-BE49-F238E27FC236}">
                <a16:creationId xmlns:a16="http://schemas.microsoft.com/office/drawing/2014/main" id="{CDA30178-B537-0568-5952-F6FF48F3FA02}"/>
              </a:ext>
            </a:extLst>
          </p:cNvPr>
          <p:cNvGrpSpPr/>
          <p:nvPr/>
        </p:nvGrpSpPr>
        <p:grpSpPr>
          <a:xfrm>
            <a:off x="1482721" y="416640"/>
            <a:ext cx="2458562" cy="997971"/>
            <a:chOff x="-36217" y="-38100"/>
            <a:chExt cx="921138" cy="373905"/>
          </a:xfrm>
        </p:grpSpPr>
        <p:sp>
          <p:nvSpPr>
            <p:cNvPr id="30" name="Freeform 30">
              <a:extLst>
                <a:ext uri="{FF2B5EF4-FFF2-40B4-BE49-F238E27FC236}">
                  <a16:creationId xmlns:a16="http://schemas.microsoft.com/office/drawing/2014/main" id="{5E78D827-B8C8-083E-C799-00A215F16BF8}"/>
                </a:ext>
              </a:extLst>
            </p:cNvPr>
            <p:cNvSpPr/>
            <p:nvPr/>
          </p:nvSpPr>
          <p:spPr>
            <a:xfrm>
              <a:off x="-36217" y="105510"/>
              <a:ext cx="884921" cy="230295"/>
            </a:xfrm>
            <a:custGeom>
              <a:avLst/>
              <a:gdLst/>
              <a:ahLst/>
              <a:cxnLst/>
              <a:rect l="l" t="t" r="r" b="b"/>
              <a:pathLst>
                <a:path w="884921" h="230295">
                  <a:moveTo>
                    <a:pt x="111447" y="0"/>
                  </a:moveTo>
                  <a:lnTo>
                    <a:pt x="773475" y="0"/>
                  </a:lnTo>
                  <a:cubicBezTo>
                    <a:pt x="835025" y="0"/>
                    <a:pt x="884921" y="49896"/>
                    <a:pt x="884921" y="111447"/>
                  </a:cubicBezTo>
                  <a:lnTo>
                    <a:pt x="884921" y="118849"/>
                  </a:lnTo>
                  <a:cubicBezTo>
                    <a:pt x="884921" y="180399"/>
                    <a:pt x="835025" y="230295"/>
                    <a:pt x="773475" y="230295"/>
                  </a:cubicBezTo>
                  <a:lnTo>
                    <a:pt x="111447" y="230295"/>
                  </a:lnTo>
                  <a:cubicBezTo>
                    <a:pt x="49896" y="230295"/>
                    <a:pt x="0" y="180399"/>
                    <a:pt x="0" y="118849"/>
                  </a:cubicBezTo>
                  <a:lnTo>
                    <a:pt x="0" y="111447"/>
                  </a:lnTo>
                  <a:cubicBezTo>
                    <a:pt x="0" y="49896"/>
                    <a:pt x="49896" y="0"/>
                    <a:pt x="111447" y="0"/>
                  </a:cubicBezTo>
                  <a:close/>
                </a:path>
              </a:pathLst>
            </a:custGeom>
            <a:solidFill>
              <a:srgbClr val="FF9900"/>
            </a:solidFill>
          </p:spPr>
          <p:txBody>
            <a:bodyPr/>
            <a:lstStyle/>
            <a:p>
              <a:endParaRPr lang="es-VE" sz="1200"/>
            </a:p>
          </p:txBody>
        </p:sp>
        <p:sp>
          <p:nvSpPr>
            <p:cNvPr id="31" name="TextBox 31">
              <a:extLst>
                <a:ext uri="{FF2B5EF4-FFF2-40B4-BE49-F238E27FC236}">
                  <a16:creationId xmlns:a16="http://schemas.microsoft.com/office/drawing/2014/main" id="{A0235CB6-9307-0BAB-2708-360D89C104A7}"/>
                </a:ext>
              </a:extLst>
            </p:cNvPr>
            <p:cNvSpPr txBox="1"/>
            <p:nvPr/>
          </p:nvSpPr>
          <p:spPr>
            <a:xfrm>
              <a:off x="0" y="-38100"/>
              <a:ext cx="884921" cy="268395"/>
            </a:xfrm>
            <a:prstGeom prst="rect">
              <a:avLst/>
            </a:prstGeom>
          </p:spPr>
          <p:txBody>
            <a:bodyPr lIns="33867" tIns="33867" rIns="33867" bIns="33867" rtlCol="0" anchor="ctr"/>
            <a:lstStyle/>
            <a:p>
              <a:pPr algn="ctr">
                <a:lnSpc>
                  <a:spcPts val="1773"/>
                </a:lnSpc>
              </a:pPr>
              <a:endParaRPr sz="1200"/>
            </a:p>
          </p:txBody>
        </p:sp>
      </p:grpSp>
      <p:sp>
        <p:nvSpPr>
          <p:cNvPr id="32" name="TextBox 32">
            <a:extLst>
              <a:ext uri="{FF2B5EF4-FFF2-40B4-BE49-F238E27FC236}">
                <a16:creationId xmlns:a16="http://schemas.microsoft.com/office/drawing/2014/main" id="{27E7E33C-CE24-DB2A-DF0B-417BCA57FDB5}"/>
              </a:ext>
            </a:extLst>
          </p:cNvPr>
          <p:cNvSpPr txBox="1"/>
          <p:nvPr/>
        </p:nvSpPr>
        <p:spPr>
          <a:xfrm>
            <a:off x="1378353" y="1001156"/>
            <a:ext cx="2553690" cy="247055"/>
          </a:xfrm>
          <a:prstGeom prst="rect">
            <a:avLst/>
          </a:prstGeom>
        </p:spPr>
        <p:txBody>
          <a:bodyPr lIns="0" tIns="0" rIns="0" bIns="0" rtlCol="0" anchor="t">
            <a:spAutoFit/>
          </a:bodyPr>
          <a:lstStyle/>
          <a:p>
            <a:pPr algn="ctr">
              <a:lnSpc>
                <a:spcPts val="1919"/>
              </a:lnSpc>
              <a:spcBef>
                <a:spcPct val="0"/>
              </a:spcBef>
            </a:pPr>
            <a:r>
              <a:rPr lang="en-US" sz="1899" dirty="0">
                <a:solidFill>
                  <a:srgbClr val="FFFFFF"/>
                </a:solidFill>
                <a:latin typeface="Glacial Indifference Bold"/>
              </a:rPr>
              <a:t>Data Cleaning</a:t>
            </a:r>
          </a:p>
        </p:txBody>
      </p:sp>
      <p:sp>
        <p:nvSpPr>
          <p:cNvPr id="37" name="Elipse 36">
            <a:extLst>
              <a:ext uri="{FF2B5EF4-FFF2-40B4-BE49-F238E27FC236}">
                <a16:creationId xmlns:a16="http://schemas.microsoft.com/office/drawing/2014/main" id="{A9EA5D71-AD44-4C9E-D556-21CF2D645C0D}"/>
              </a:ext>
            </a:extLst>
          </p:cNvPr>
          <p:cNvSpPr/>
          <p:nvPr/>
        </p:nvSpPr>
        <p:spPr>
          <a:xfrm>
            <a:off x="1579386" y="2371638"/>
            <a:ext cx="2265232" cy="2023885"/>
          </a:xfrm>
          <a:prstGeom prst="ellipse">
            <a:avLst/>
          </a:prstGeom>
          <a:blipFill>
            <a:blip r:embed="rId2">
              <a:grayscl/>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l="-25000" r="-25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CA" dirty="0"/>
          </a:p>
        </p:txBody>
      </p:sp>
    </p:spTree>
    <p:extLst>
      <p:ext uri="{BB962C8B-B14F-4D97-AF65-F5344CB8AC3E}">
        <p14:creationId xmlns:p14="http://schemas.microsoft.com/office/powerpoint/2010/main" val="244708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TotalTime>
  <Words>1346</Words>
  <Application>Microsoft Office PowerPoint</Application>
  <PresentationFormat>Panorámica</PresentationFormat>
  <Paragraphs>251</Paragraphs>
  <Slides>27</Slides>
  <Notes>5</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27</vt:i4>
      </vt:variant>
    </vt:vector>
  </HeadingPairs>
  <TitlesOfParts>
    <vt:vector size="40" baseType="lpstr">
      <vt:lpstr>Aptos</vt:lpstr>
      <vt:lpstr>Aptos Display</vt:lpstr>
      <vt:lpstr>Aptos Narrow</vt:lpstr>
      <vt:lpstr>Arial</vt:lpstr>
      <vt:lpstr>Century Gothic</vt:lpstr>
      <vt:lpstr>Century Gothic Paneuropean</vt:lpstr>
      <vt:lpstr>Cooper Hewitt</vt:lpstr>
      <vt:lpstr>Cooper Hewitt Bold</vt:lpstr>
      <vt:lpstr>Glacial Indifference Bold</vt:lpstr>
      <vt:lpstr>Google Sans</vt:lpstr>
      <vt:lpstr>Inter</vt:lpstr>
      <vt:lpstr>system-ui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Carlos Sibaja J.</dc:creator>
  <cp:lastModifiedBy>Carlos Sibaja J.</cp:lastModifiedBy>
  <cp:revision>2</cp:revision>
  <dcterms:created xsi:type="dcterms:W3CDTF">2024-12-03T06:08:02Z</dcterms:created>
  <dcterms:modified xsi:type="dcterms:W3CDTF">2024-12-03T19:39:07Z</dcterms:modified>
</cp:coreProperties>
</file>

<file path=docProps/thumbnail.jpeg>
</file>